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1292" r:id="rId2"/>
    <p:sldId id="1846" r:id="rId3"/>
    <p:sldId id="1829" r:id="rId4"/>
    <p:sldId id="1667" r:id="rId5"/>
    <p:sldId id="1718" r:id="rId6"/>
    <p:sldId id="1669" r:id="rId7"/>
    <p:sldId id="1671" r:id="rId8"/>
    <p:sldId id="1672" r:id="rId9"/>
    <p:sldId id="1847" r:id="rId10"/>
    <p:sldId id="1828" r:id="rId11"/>
    <p:sldId id="1694" r:id="rId12"/>
    <p:sldId id="1696" r:id="rId13"/>
    <p:sldId id="1697" r:id="rId14"/>
    <p:sldId id="1698" r:id="rId15"/>
    <p:sldId id="1699" r:id="rId16"/>
    <p:sldId id="1702" r:id="rId17"/>
    <p:sldId id="1701" r:id="rId18"/>
    <p:sldId id="1704" r:id="rId19"/>
    <p:sldId id="1705" r:id="rId20"/>
    <p:sldId id="1706" r:id="rId21"/>
    <p:sldId id="1708" r:id="rId22"/>
    <p:sldId id="1709" r:id="rId23"/>
    <p:sldId id="1711" r:id="rId24"/>
    <p:sldId id="1712" r:id="rId25"/>
    <p:sldId id="1713" r:id="rId26"/>
    <p:sldId id="1838" r:id="rId27"/>
    <p:sldId id="262" r:id="rId28"/>
    <p:sldId id="263" r:id="rId29"/>
    <p:sldId id="1714" r:id="rId30"/>
    <p:sldId id="1848" r:id="rId31"/>
    <p:sldId id="1725" r:id="rId32"/>
    <p:sldId id="1727" r:id="rId33"/>
    <p:sldId id="1728" r:id="rId34"/>
    <p:sldId id="1730" r:id="rId35"/>
    <p:sldId id="1731" r:id="rId36"/>
    <p:sldId id="1732" r:id="rId37"/>
    <p:sldId id="1839" r:id="rId38"/>
    <p:sldId id="1841" r:id="rId39"/>
    <p:sldId id="1842" r:id="rId40"/>
    <p:sldId id="1843" r:id="rId41"/>
    <p:sldId id="1844" r:id="rId42"/>
    <p:sldId id="1840" r:id="rId43"/>
    <p:sldId id="1734" r:id="rId44"/>
    <p:sldId id="1735" r:id="rId45"/>
    <p:sldId id="1737" r:id="rId46"/>
    <p:sldId id="1824" r:id="rId47"/>
    <p:sldId id="1851" r:id="rId48"/>
    <p:sldId id="1852" r:id="rId49"/>
    <p:sldId id="1853" r:id="rId50"/>
    <p:sldId id="1854" r:id="rId51"/>
    <p:sldId id="1845" r:id="rId52"/>
    <p:sldId id="1761" r:id="rId53"/>
    <p:sldId id="1763" r:id="rId54"/>
    <p:sldId id="1765" r:id="rId55"/>
    <p:sldId id="1766" r:id="rId56"/>
    <p:sldId id="1767" r:id="rId57"/>
    <p:sldId id="1768" r:id="rId58"/>
    <p:sldId id="1774" r:id="rId59"/>
    <p:sldId id="1776" r:id="rId60"/>
    <p:sldId id="1777" r:id="rId61"/>
    <p:sldId id="1779" r:id="rId62"/>
    <p:sldId id="1780" r:id="rId63"/>
    <p:sldId id="1781" r:id="rId64"/>
    <p:sldId id="1782" r:id="rId65"/>
    <p:sldId id="1849" r:id="rId66"/>
    <p:sldId id="1787" r:id="rId67"/>
    <p:sldId id="1789" r:id="rId68"/>
    <p:sldId id="1791" r:id="rId69"/>
    <p:sldId id="1793" r:id="rId70"/>
    <p:sldId id="1794" r:id="rId71"/>
    <p:sldId id="1796" r:id="rId72"/>
    <p:sldId id="1797" r:id="rId73"/>
    <p:sldId id="1799" r:id="rId74"/>
    <p:sldId id="1800" r:id="rId75"/>
    <p:sldId id="1802" r:id="rId76"/>
    <p:sldId id="1803" r:id="rId77"/>
    <p:sldId id="1805" r:id="rId78"/>
    <p:sldId id="1806" r:id="rId79"/>
    <p:sldId id="1808" r:id="rId80"/>
    <p:sldId id="1810" r:id="rId81"/>
    <p:sldId id="1811" r:id="rId82"/>
    <p:sldId id="1813" r:id="rId83"/>
    <p:sldId id="1814" r:id="rId84"/>
    <p:sldId id="1850" r:id="rId85"/>
    <p:sldId id="1827" r:id="rId86"/>
    <p:sldId id="1607" r:id="rId87"/>
    <p:sldId id="1717" r:id="rId88"/>
    <p:sldId id="1759" r:id="rId89"/>
    <p:sldId id="1785" r:id="rId90"/>
    <p:sldId id="1817" r:id="rId91"/>
    <p:sldId id="1662" r:id="rId92"/>
    <p:sldId id="1663" r:id="rId93"/>
    <p:sldId id="1830" r:id="rId94"/>
    <p:sldId id="1831" r:id="rId95"/>
    <p:sldId id="1832" r:id="rId96"/>
    <p:sldId id="1833" r:id="rId97"/>
    <p:sldId id="1834" r:id="rId98"/>
    <p:sldId id="1835" r:id="rId99"/>
    <p:sldId id="1836" r:id="rId100"/>
    <p:sldId id="1739" r:id="rId101"/>
    <p:sldId id="1740" r:id="rId102"/>
    <p:sldId id="1741" r:id="rId103"/>
    <p:sldId id="1742" r:id="rId104"/>
    <p:sldId id="1743" r:id="rId105"/>
    <p:sldId id="1745" r:id="rId106"/>
    <p:sldId id="1747" r:id="rId107"/>
    <p:sldId id="1748" r:id="rId108"/>
    <p:sldId id="1749" r:id="rId109"/>
    <p:sldId id="1750" r:id="rId110"/>
    <p:sldId id="1751" r:id="rId111"/>
    <p:sldId id="1753" r:id="rId112"/>
    <p:sldId id="1754" r:id="rId113"/>
    <p:sldId id="1755" r:id="rId114"/>
    <p:sldId id="1756" r:id="rId115"/>
    <p:sldId id="1770" r:id="rId116"/>
    <p:sldId id="1771" r:id="rId117"/>
    <p:sldId id="1772" r:id="rId118"/>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94A088"/>
    <a:srgbClr val="F0CDBC"/>
    <a:srgbClr val="008080"/>
    <a:srgbClr val="0033CC"/>
    <a:srgbClr val="0000CC"/>
    <a:srgbClr val="BD582C"/>
    <a:srgbClr val="7F7F7F"/>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95666" autoAdjust="0"/>
  </p:normalViewPr>
  <p:slideViewPr>
    <p:cSldViewPr snapToGrid="0">
      <p:cViewPr varScale="1">
        <p:scale>
          <a:sx n="133" d="100"/>
          <a:sy n="133" d="100"/>
        </p:scale>
        <p:origin x="928" y="192"/>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10" Type="http://schemas.openxmlformats.org/officeDocument/2006/relationships/image" Target="../media/image81.wmf"/><Relationship Id="rId4" Type="http://schemas.openxmlformats.org/officeDocument/2006/relationships/image" Target="../media/image75.wmf"/><Relationship Id="rId9"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5" Type="http://schemas.openxmlformats.org/officeDocument/2006/relationships/image" Target="../media/image87.wmf"/><Relationship Id="rId4" Type="http://schemas.openxmlformats.org/officeDocument/2006/relationships/image" Target="../media/image8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wmf"/><Relationship Id="rId1"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12/10/18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533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116</a:t>
            </a:fld>
            <a:endParaRPr lang="en-US" altLang="zh-CN">
              <a:solidFill>
                <a:prstClr val="black"/>
              </a:solidFill>
            </a:endParaRPr>
          </a:p>
        </p:txBody>
      </p:sp>
    </p:spTree>
    <p:extLst>
      <p:ext uri="{BB962C8B-B14F-4D97-AF65-F5344CB8AC3E}">
        <p14:creationId xmlns:p14="http://schemas.microsoft.com/office/powerpoint/2010/main" val="11137204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117</a:t>
            </a:fld>
            <a:endParaRPr lang="en-US" altLang="zh-CN">
              <a:solidFill>
                <a:prstClr val="black"/>
              </a:solidFill>
            </a:endParaRPr>
          </a:p>
        </p:txBody>
      </p:sp>
    </p:spTree>
    <p:extLst>
      <p:ext uri="{BB962C8B-B14F-4D97-AF65-F5344CB8AC3E}">
        <p14:creationId xmlns:p14="http://schemas.microsoft.com/office/powerpoint/2010/main" val="30767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12</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1868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13</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9804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14</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5663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15</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221994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16</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4975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17</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5274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18</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00626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19</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02630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solidFill>
                  <a:prstClr val="black"/>
                </a:solidFill>
              </a:rPr>
              <a:pPr>
                <a:spcBef>
                  <a:spcPct val="0"/>
                </a:spcBef>
              </a:pPr>
              <a:t>20</a:t>
            </a:fld>
            <a:endParaRPr lang="en-US" altLang="zh-CN">
              <a:solidFill>
                <a:prstClr val="black"/>
              </a:solidFill>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965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2</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09341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22</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24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90402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24</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109976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25</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219368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68CB6BA-B927-4B9C-881A-48580802A7A5}" type="slidenum">
              <a:rPr lang="en-US"/>
              <a:pPr/>
              <a:t>26</a:t>
            </a:fld>
            <a:endParaRPr lang="en-US"/>
          </a:p>
        </p:txBody>
      </p:sp>
      <p:sp>
        <p:nvSpPr>
          <p:cNvPr id="133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77875" y="4776788"/>
            <a:ext cx="6218238" cy="45259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848156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589D40F-2F1C-48E3-A2B0-F2D5A72C0097}" type="slidenum">
              <a:rPr lang="en-US"/>
              <a:pPr/>
              <a:t>27</a:t>
            </a:fld>
            <a:endParaRPr lang="en-US"/>
          </a:p>
        </p:txBody>
      </p:sp>
      <p:sp>
        <p:nvSpPr>
          <p:cNvPr id="143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14338" name="Rectangle 2"/>
          <p:cNvSpPr txBox="1">
            <a:spLocks noGrp="1" noChangeArrowheads="1"/>
          </p:cNvSpPr>
          <p:nvPr>
            <p:ph type="body" idx="1"/>
          </p:nvPr>
        </p:nvSpPr>
        <p:spPr bwMode="auto">
          <a:xfrm>
            <a:off x="777875" y="4776788"/>
            <a:ext cx="6218238" cy="45259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55724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Questions?</a:t>
            </a:r>
          </a:p>
        </p:txBody>
      </p:sp>
      <p:sp>
        <p:nvSpPr>
          <p:cNvPr id="4" name="Slide Number Placeholder 3"/>
          <p:cNvSpPr>
            <a:spLocks noGrp="1"/>
          </p:cNvSpPr>
          <p:nvPr>
            <p:ph type="sldNum" idx="10"/>
          </p:nvPr>
        </p:nvSpPr>
        <p:spPr/>
        <p:txBody>
          <a:bodyPr/>
          <a:lstStyle/>
          <a:p>
            <a:fld id="{2E1004CC-0359-4D41-A1B2-F4186D1D18CE}" type="slidenum">
              <a:rPr lang="en-US" smtClean="0"/>
              <a:pPr/>
              <a:t>28</a:t>
            </a:fld>
            <a:endParaRPr lang="en-US"/>
          </a:p>
        </p:txBody>
      </p:sp>
    </p:spTree>
    <p:extLst>
      <p:ext uri="{BB962C8B-B14F-4D97-AF65-F5344CB8AC3E}">
        <p14:creationId xmlns:p14="http://schemas.microsoft.com/office/powerpoint/2010/main" val="3355522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29</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236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30</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51453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11581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0069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36</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7112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15603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46</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47</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3376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6413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51</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837349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53</a:t>
            </a:fld>
            <a:endParaRPr lang="en-US" altLang="zh-CN">
              <a:solidFill>
                <a:prstClr val="black"/>
              </a:solidFill>
            </a:endParaRPr>
          </a:p>
        </p:txBody>
      </p:sp>
    </p:spTree>
    <p:extLst>
      <p:ext uri="{BB962C8B-B14F-4D97-AF65-F5344CB8AC3E}">
        <p14:creationId xmlns:p14="http://schemas.microsoft.com/office/powerpoint/2010/main" val="1027835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4494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54</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632628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55</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282774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56</a:t>
            </a:fld>
            <a:endParaRPr lang="en-US" altLang="zh-CN">
              <a:solidFill>
                <a:prstClr val="black"/>
              </a:solidFill>
            </a:endParaRPr>
          </a:p>
        </p:txBody>
      </p:sp>
    </p:spTree>
    <p:extLst>
      <p:ext uri="{BB962C8B-B14F-4D97-AF65-F5344CB8AC3E}">
        <p14:creationId xmlns:p14="http://schemas.microsoft.com/office/powerpoint/2010/main" val="1887536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57</a:t>
            </a:fld>
            <a:endParaRPr lang="en-US" altLang="zh-CN">
              <a:solidFill>
                <a:prstClr val="black"/>
              </a:solidFill>
            </a:endParaRPr>
          </a:p>
        </p:txBody>
      </p:sp>
    </p:spTree>
    <p:extLst>
      <p:ext uri="{BB962C8B-B14F-4D97-AF65-F5344CB8AC3E}">
        <p14:creationId xmlns:p14="http://schemas.microsoft.com/office/powerpoint/2010/main" val="3286555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58</a:t>
            </a:fld>
            <a:endParaRPr lang="en-US" altLang="zh-CN">
              <a:solidFill>
                <a:prstClr val="black"/>
              </a:solidFill>
            </a:endParaRPr>
          </a:p>
        </p:txBody>
      </p:sp>
    </p:spTree>
    <p:extLst>
      <p:ext uri="{BB962C8B-B14F-4D97-AF65-F5344CB8AC3E}">
        <p14:creationId xmlns:p14="http://schemas.microsoft.com/office/powerpoint/2010/main" val="1823199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59</a:t>
            </a:fld>
            <a:endParaRPr lang="en-US" altLang="zh-CN">
              <a:solidFill>
                <a:prstClr val="black"/>
              </a:solidFill>
            </a:endParaRPr>
          </a:p>
        </p:txBody>
      </p:sp>
    </p:spTree>
    <p:extLst>
      <p:ext uri="{BB962C8B-B14F-4D97-AF65-F5344CB8AC3E}">
        <p14:creationId xmlns:p14="http://schemas.microsoft.com/office/powerpoint/2010/main" val="4217778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60</a:t>
            </a:fld>
            <a:endParaRPr lang="en-US" altLang="zh-CN">
              <a:solidFill>
                <a:prstClr val="black"/>
              </a:solidFill>
            </a:endParaRPr>
          </a:p>
        </p:txBody>
      </p:sp>
    </p:spTree>
    <p:extLst>
      <p:ext uri="{BB962C8B-B14F-4D97-AF65-F5344CB8AC3E}">
        <p14:creationId xmlns:p14="http://schemas.microsoft.com/office/powerpoint/2010/main" val="2284028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61</a:t>
            </a:fld>
            <a:endParaRPr lang="en-US" altLang="zh-CN">
              <a:solidFill>
                <a:prstClr val="black"/>
              </a:solidFill>
            </a:endParaRPr>
          </a:p>
        </p:txBody>
      </p:sp>
    </p:spTree>
    <p:extLst>
      <p:ext uri="{BB962C8B-B14F-4D97-AF65-F5344CB8AC3E}">
        <p14:creationId xmlns:p14="http://schemas.microsoft.com/office/powerpoint/2010/main" val="26085527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62</a:t>
            </a:fld>
            <a:endParaRPr lang="en-US" altLang="zh-CN">
              <a:solidFill>
                <a:prstClr val="black"/>
              </a:solidFill>
            </a:endParaRPr>
          </a:p>
        </p:txBody>
      </p:sp>
    </p:spTree>
    <p:extLst>
      <p:ext uri="{BB962C8B-B14F-4D97-AF65-F5344CB8AC3E}">
        <p14:creationId xmlns:p14="http://schemas.microsoft.com/office/powerpoint/2010/main" val="965447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63</a:t>
            </a:fld>
            <a:endParaRPr lang="en-US" altLang="zh-CN">
              <a:solidFill>
                <a:prstClr val="black"/>
              </a:solidFill>
            </a:endParaRPr>
          </a:p>
        </p:txBody>
      </p:sp>
    </p:spTree>
    <p:extLst>
      <p:ext uri="{BB962C8B-B14F-4D97-AF65-F5344CB8AC3E}">
        <p14:creationId xmlns:p14="http://schemas.microsoft.com/office/powerpoint/2010/main" val="3804861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6831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64</a:t>
            </a:fld>
            <a:endParaRPr lang="en-US" altLang="zh-CN">
              <a:solidFill>
                <a:prstClr val="black"/>
              </a:solidFill>
            </a:endParaRPr>
          </a:p>
        </p:txBody>
      </p:sp>
    </p:spTree>
    <p:extLst>
      <p:ext uri="{BB962C8B-B14F-4D97-AF65-F5344CB8AC3E}">
        <p14:creationId xmlns:p14="http://schemas.microsoft.com/office/powerpoint/2010/main" val="2855179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65</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66</a:t>
            </a:fld>
            <a:endParaRPr lang="en-US"/>
          </a:p>
        </p:txBody>
      </p:sp>
    </p:spTree>
    <p:extLst>
      <p:ext uri="{BB962C8B-B14F-4D97-AF65-F5344CB8AC3E}">
        <p14:creationId xmlns:p14="http://schemas.microsoft.com/office/powerpoint/2010/main" val="473961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3510724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818618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69</a:t>
            </a:fld>
            <a:endParaRPr lang="en-US" altLang="zh-CN">
              <a:solidFill>
                <a:prstClr val="black"/>
              </a:solidFill>
            </a:endParaRPr>
          </a:p>
        </p:txBody>
      </p:sp>
    </p:spTree>
    <p:extLst>
      <p:ext uri="{BB962C8B-B14F-4D97-AF65-F5344CB8AC3E}">
        <p14:creationId xmlns:p14="http://schemas.microsoft.com/office/powerpoint/2010/main" val="1504055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3641380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54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173549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73</a:t>
            </a:fld>
            <a:endParaRPr lang="en-US" altLang="zh-CN">
              <a:solidFill>
                <a:prstClr val="black"/>
              </a:solidFill>
            </a:endParaRPr>
          </a:p>
        </p:txBody>
      </p:sp>
    </p:spTree>
    <p:extLst>
      <p:ext uri="{BB962C8B-B14F-4D97-AF65-F5344CB8AC3E}">
        <p14:creationId xmlns:p14="http://schemas.microsoft.com/office/powerpoint/2010/main" val="114703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26389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6478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75</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6577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04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2885127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Tree>
    <p:extLst>
      <p:ext uri="{BB962C8B-B14F-4D97-AF65-F5344CB8AC3E}">
        <p14:creationId xmlns:p14="http://schemas.microsoft.com/office/powerpoint/2010/main" val="39963006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052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3519371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Tree>
    <p:extLst>
      <p:ext uri="{BB962C8B-B14F-4D97-AF65-F5344CB8AC3E}">
        <p14:creationId xmlns:p14="http://schemas.microsoft.com/office/powerpoint/2010/main" val="9072948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9373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83</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243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58053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84</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85</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67712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BA007-3FA3-461C-A931-99FB60057C03}" type="slidenum">
              <a:rPr lang="en-US" altLang="en-US" smtClean="0"/>
              <a:pPr>
                <a:spcBef>
                  <a:spcPct val="0"/>
                </a:spcBef>
              </a:pPr>
              <a:t>86</a:t>
            </a:fld>
            <a:endParaRPr lang="en-US" altLang="en-US"/>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44415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87</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827889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88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014774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89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9452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90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99169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830034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53372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0945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8102081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248767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356067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791549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87536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18564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828402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323207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8587992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53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52592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106</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0445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107</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17568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229954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71560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065300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100615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24923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52697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800017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115</a:t>
            </a:fld>
            <a:endParaRPr lang="en-US" altLang="zh-CN">
              <a:solidFill>
                <a:prstClr val="black"/>
              </a:solidFill>
            </a:endParaRPr>
          </a:p>
        </p:txBody>
      </p:sp>
    </p:spTree>
    <p:extLst>
      <p:ext uri="{BB962C8B-B14F-4D97-AF65-F5344CB8AC3E}">
        <p14:creationId xmlns:p14="http://schemas.microsoft.com/office/powerpoint/2010/main" val="1006930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30473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410610"/>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 id="2147483779" r:id="rId4"/>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86.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7.bin"/><Relationship Id="rId5" Type="http://schemas.openxmlformats.org/officeDocument/2006/relationships/image" Target="../media/image102.wmf"/><Relationship Id="rId4" Type="http://schemas.openxmlformats.org/officeDocument/2006/relationships/oleObject" Target="../embeddings/oleObject66.bin"/><Relationship Id="rId9" Type="http://schemas.openxmlformats.org/officeDocument/2006/relationships/image" Target="../media/image104.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109.wmf"/><Relationship Id="rId3" Type="http://schemas.openxmlformats.org/officeDocument/2006/relationships/notesSlide" Target="../notesSlides/notesSlide87.xml"/><Relationship Id="rId7" Type="http://schemas.openxmlformats.org/officeDocument/2006/relationships/image" Target="../media/image106.wmf"/><Relationship Id="rId12"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0.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107.w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image" Target="../media/image43.png"/><Relationship Id="rId4" Type="http://schemas.openxmlformats.org/officeDocument/2006/relationships/image" Target="../media/image42.wmf"/></Relationships>
</file>

<file path=ppt/slides/_rels/slide11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hyperlink" Target="http://home.dei.polimi.it/"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image" Target="../media/image128.em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oleObject" Target="../embeddings/oleObject75.bin"/><Relationship Id="rId5" Type="http://schemas.openxmlformats.org/officeDocument/2006/relationships/image" Target="../media/image127.wmf"/><Relationship Id="rId4" Type="http://schemas.openxmlformats.org/officeDocument/2006/relationships/oleObject" Target="../embeddings/oleObject74.bin"/></Relationships>
</file>

<file path=ppt/slides/_rels/slide116.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notesSlide" Target="../notesSlides/notesSlide100.xml"/><Relationship Id="rId7"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27.wmf"/><Relationship Id="rId5" Type="http://schemas.openxmlformats.org/officeDocument/2006/relationships/oleObject" Target="../embeddings/oleObject76.bin"/><Relationship Id="rId4" Type="http://schemas.openxmlformats.org/officeDocument/2006/relationships/image" Target="../media/image129.png"/></Relationships>
</file>

<file path=ppt/slides/_rels/slide1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24.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0.bin"/><Relationship Id="rId4" Type="http://schemas.openxmlformats.org/officeDocument/2006/relationships/image" Target="../media/image21.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3.wmf"/><Relationship Id="rId3" Type="http://schemas.openxmlformats.org/officeDocument/2006/relationships/notesSlide" Target="../notesSlides/notesSlide25.xml"/><Relationship Id="rId7" Type="http://schemas.openxmlformats.org/officeDocument/2006/relationships/oleObject" Target="../embeddings/oleObject12.bin"/><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0.png"/><Relationship Id="rId11" Type="http://schemas.openxmlformats.org/officeDocument/2006/relationships/image" Target="../media/image22.wmf"/><Relationship Id="rId5" Type="http://schemas.openxmlformats.org/officeDocument/2006/relationships/image" Target="../media/image20.wmf"/><Relationship Id="rId10" Type="http://schemas.openxmlformats.org/officeDocument/2006/relationships/oleObject" Target="../embeddings/oleObject13.bin"/><Relationship Id="rId4" Type="http://schemas.openxmlformats.org/officeDocument/2006/relationships/oleObject" Target="../embeddings/oleObject11.bin"/><Relationship Id="rId9" Type="http://schemas.openxmlformats.org/officeDocument/2006/relationships/oleObject" Target="../embeddings/oleObject3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24.w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26.w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28.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png"/><Relationship Id="rId5" Type="http://schemas.openxmlformats.org/officeDocument/2006/relationships/image" Target="../media/image29.png"/><Relationship Id="rId10" Type="http://schemas.openxmlformats.org/officeDocument/2006/relationships/image" Target="../media/image19.wmf"/><Relationship Id="rId4" Type="http://schemas.openxmlformats.org/officeDocument/2006/relationships/image" Target="../media/image28.png"/><Relationship Id="rId9"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31.wmf"/><Relationship Id="rId4"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7.jpeg"/><Relationship Id="rId7" Type="http://schemas.openxmlformats.org/officeDocument/2006/relationships/hyperlink" Target="http://home.dei.polimi.i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4.wmf"/><Relationship Id="rId5" Type="http://schemas.openxmlformats.org/officeDocument/2006/relationships/image" Target="../media/image43.png"/><Relationship Id="rId4" Type="http://schemas.openxmlformats.org/officeDocument/2006/relationships/image" Target="../media/image42.wmf"/></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49.wmf"/><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vmlDrawing" Target="../drawings/vmlDrawing14.vml"/><Relationship Id="rId5" Type="http://schemas.openxmlformats.org/officeDocument/2006/relationships/image" Target="../media/image49.w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57.xml"/><Relationship Id="rId7" Type="http://schemas.openxmlformats.org/officeDocument/2006/relationships/image" Target="../media/image54.wmf"/><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29.bin"/><Relationship Id="rId11" Type="http://schemas.openxmlformats.org/officeDocument/2006/relationships/image" Target="../media/image56.wmf"/><Relationship Id="rId5" Type="http://schemas.openxmlformats.org/officeDocument/2006/relationships/image" Target="../media/image53.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55.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oleObject" Target="../embeddings/oleObject37.bin"/><Relationship Id="rId3" Type="http://schemas.openxmlformats.org/officeDocument/2006/relationships/notesSlide" Target="../notesSlides/notesSlide58.xml"/><Relationship Id="rId7" Type="http://schemas.openxmlformats.org/officeDocument/2006/relationships/image" Target="../media/image58.wmf"/><Relationship Id="rId12" Type="http://schemas.openxmlformats.org/officeDocument/2006/relationships/image" Target="../media/image60.wmf"/><Relationship Id="rId2" Type="http://schemas.openxmlformats.org/officeDocument/2006/relationships/slideLayout" Target="../slideLayouts/slideLayout4.xml"/><Relationship Id="rId16" Type="http://schemas.openxmlformats.org/officeDocument/2006/relationships/image" Target="../media/image62.wmf"/><Relationship Id="rId1" Type="http://schemas.openxmlformats.org/officeDocument/2006/relationships/vmlDrawing" Target="../drawings/vmlDrawing16.vml"/><Relationship Id="rId6" Type="http://schemas.openxmlformats.org/officeDocument/2006/relationships/oleObject" Target="../embeddings/oleObject33.bin"/><Relationship Id="rId11" Type="http://schemas.openxmlformats.org/officeDocument/2006/relationships/oleObject" Target="../embeddings/oleObject36.bin"/><Relationship Id="rId5" Type="http://schemas.openxmlformats.org/officeDocument/2006/relationships/image" Target="../media/image57.wmf"/><Relationship Id="rId15" Type="http://schemas.openxmlformats.org/officeDocument/2006/relationships/oleObject" Target="../embeddings/oleObject38.bin"/><Relationship Id="rId10" Type="http://schemas.openxmlformats.org/officeDocument/2006/relationships/image" Target="../media/image59.wmf"/><Relationship Id="rId4" Type="http://schemas.openxmlformats.org/officeDocument/2006/relationships/oleObject" Target="../embeddings/oleObject32.bin"/><Relationship Id="rId9" Type="http://schemas.openxmlformats.org/officeDocument/2006/relationships/oleObject" Target="../embeddings/oleObject35.bin"/><Relationship Id="rId14" Type="http://schemas.openxmlformats.org/officeDocument/2006/relationships/image" Target="../media/image61.wmf"/></Relationships>
</file>

<file path=ppt/slides/_rels/slide7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59.xml"/><Relationship Id="rId7" Type="http://schemas.openxmlformats.org/officeDocument/2006/relationships/image" Target="../media/image67.png"/><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66.png"/><Relationship Id="rId11" Type="http://schemas.openxmlformats.org/officeDocument/2006/relationships/image" Target="../media/image63.wmf"/><Relationship Id="rId5" Type="http://schemas.openxmlformats.org/officeDocument/2006/relationships/image" Target="../media/image65.png"/><Relationship Id="rId10" Type="http://schemas.openxmlformats.org/officeDocument/2006/relationships/oleObject" Target="../embeddings/oleObject39.bin"/><Relationship Id="rId4" Type="http://schemas.openxmlformats.org/officeDocument/2006/relationships/image" Target="../media/image64.png"/><Relationship Id="rId9"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70.wmf"/><Relationship Id="rId5" Type="http://schemas.openxmlformats.org/officeDocument/2006/relationships/oleObject" Target="../embeddings/oleObject40.bin"/><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76.wmf"/><Relationship Id="rId18" Type="http://schemas.openxmlformats.org/officeDocument/2006/relationships/oleObject" Target="../embeddings/oleObject48.bin"/><Relationship Id="rId3" Type="http://schemas.openxmlformats.org/officeDocument/2006/relationships/notesSlide" Target="../notesSlides/notesSlide61.xml"/><Relationship Id="rId21" Type="http://schemas.openxmlformats.org/officeDocument/2006/relationships/image" Target="../media/image80.wmf"/><Relationship Id="rId7" Type="http://schemas.openxmlformats.org/officeDocument/2006/relationships/image" Target="../media/image73.wmf"/><Relationship Id="rId12" Type="http://schemas.openxmlformats.org/officeDocument/2006/relationships/oleObject" Target="../embeddings/oleObject45.bin"/><Relationship Id="rId17" Type="http://schemas.openxmlformats.org/officeDocument/2006/relationships/image" Target="../media/image78.wmf"/><Relationship Id="rId2" Type="http://schemas.openxmlformats.org/officeDocument/2006/relationships/slideLayout" Target="../slideLayouts/slideLayout4.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23" Type="http://schemas.openxmlformats.org/officeDocument/2006/relationships/image" Target="../media/image81.wmf"/><Relationship Id="rId10" Type="http://schemas.openxmlformats.org/officeDocument/2006/relationships/oleObject" Target="../embeddings/oleObject44.bin"/><Relationship Id="rId19" Type="http://schemas.openxmlformats.org/officeDocument/2006/relationships/image" Target="../media/image79.wmf"/><Relationship Id="rId4" Type="http://schemas.openxmlformats.org/officeDocument/2006/relationships/oleObject" Target="../embeddings/oleObject41.bin"/><Relationship Id="rId9" Type="http://schemas.openxmlformats.org/officeDocument/2006/relationships/image" Target="../media/image74.wmf"/><Relationship Id="rId14" Type="http://schemas.openxmlformats.org/officeDocument/2006/relationships/oleObject" Target="../embeddings/oleObject46.bin"/><Relationship Id="rId22" Type="http://schemas.openxmlformats.org/officeDocument/2006/relationships/oleObject" Target="../embeddings/oleObject50.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image" Target="../media/image82.wmf"/><Relationship Id="rId4" Type="http://schemas.openxmlformats.org/officeDocument/2006/relationships/oleObject" Target="../embeddings/oleObject51.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87.wmf"/><Relationship Id="rId3" Type="http://schemas.openxmlformats.org/officeDocument/2006/relationships/notesSlide" Target="../notesSlides/notesSlide63.xml"/><Relationship Id="rId7" Type="http://schemas.openxmlformats.org/officeDocument/2006/relationships/image" Target="../media/image84.wmf"/><Relationship Id="rId12"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53.bin"/><Relationship Id="rId11" Type="http://schemas.openxmlformats.org/officeDocument/2006/relationships/image" Target="../media/image86.wmf"/><Relationship Id="rId5" Type="http://schemas.openxmlformats.org/officeDocument/2006/relationships/image" Target="../media/image83.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85.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64.xml"/><Relationship Id="rId7" Type="http://schemas.openxmlformats.org/officeDocument/2006/relationships/image" Target="../media/image89.wmf"/><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58.bin"/><Relationship Id="rId5" Type="http://schemas.openxmlformats.org/officeDocument/2006/relationships/image" Target="../media/image88.wmf"/><Relationship Id="rId4" Type="http://schemas.openxmlformats.org/officeDocument/2006/relationships/oleObject" Target="../embeddings/oleObject57.bin"/><Relationship Id="rId9" Type="http://schemas.openxmlformats.org/officeDocument/2006/relationships/image" Target="../media/image90.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95.wmf"/><Relationship Id="rId3" Type="http://schemas.openxmlformats.org/officeDocument/2006/relationships/notesSlide" Target="../notesSlides/notesSlide65.xml"/><Relationship Id="rId7" Type="http://schemas.openxmlformats.org/officeDocument/2006/relationships/image" Target="../media/image92.wmf"/><Relationship Id="rId12" Type="http://schemas.openxmlformats.org/officeDocument/2006/relationships/oleObject" Target="../embeddings/oleObject64.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61.bin"/><Relationship Id="rId11" Type="http://schemas.openxmlformats.org/officeDocument/2006/relationships/image" Target="../media/image94.wmf"/><Relationship Id="rId5" Type="http://schemas.openxmlformats.org/officeDocument/2006/relationships/image" Target="../media/image91.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93.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vmlDrawing" Target="../drawings/vmlDrawing24.vml"/><Relationship Id="rId6" Type="http://schemas.openxmlformats.org/officeDocument/2006/relationships/image" Target="../media/image97.png"/><Relationship Id="rId5" Type="http://schemas.openxmlformats.org/officeDocument/2006/relationships/image" Target="../media/image96.wmf"/><Relationship Id="rId4" Type="http://schemas.openxmlformats.org/officeDocument/2006/relationships/oleObject" Target="../embeddings/oleObject65.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203949"/>
            <a:ext cx="12192000" cy="1625225"/>
          </a:xfrm>
        </p:spPr>
        <p:txBody>
          <a:bodyPr>
            <a:noAutofit/>
          </a:bodyPr>
          <a:lstStyle/>
          <a:p>
            <a:r>
              <a:rPr lang="en-US" altLang="zh-CN" sz="3600" dirty="0">
                <a:ea typeface="SimSun" panose="02010600030101010101" pitchFamily="2" charset="-122"/>
              </a:rPr>
              <a:t>Chapter 10. </a:t>
            </a:r>
            <a:r>
              <a:rPr lang="en-AU" altLang="zh-TW" sz="3600" dirty="0">
                <a:ea typeface="PMingLiU" panose="02020500000000000000" pitchFamily="18" charset="-120"/>
              </a:rPr>
              <a:t>Cluster Analysis: Basic Concepts and Methods</a:t>
            </a:r>
          </a:p>
          <a:p>
            <a:r>
              <a:rPr lang="en-US" dirty="0"/>
              <a:t>Qi Li, Computer Science, Univ. Illinois at Urbana-Champaign</a:t>
            </a:r>
            <a:r>
              <a:rPr lang="en-US"/>
              <a:t>, 2018</a:t>
            </a:r>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dirty="0"/>
              <a:t>Partitioning-Based Clustering Methods</a:t>
            </a:r>
            <a:endParaRPr lang="en-US" dirty="0">
              <a:solidFill>
                <a:prstClr val="black"/>
              </a:solidFill>
            </a:endParaRPr>
          </a:p>
        </p:txBody>
      </p:sp>
      <p:sp>
        <p:nvSpPr>
          <p:cNvPr id="3" name="Content Placeholder 2"/>
          <p:cNvSpPr>
            <a:spLocks noGrp="1"/>
          </p:cNvSpPr>
          <p:nvPr>
            <p:ph idx="1"/>
          </p:nvPr>
        </p:nvSpPr>
        <p:spPr>
          <a:xfrm>
            <a:off x="707724" y="1137097"/>
            <a:ext cx="9893883" cy="5225660"/>
          </a:xfrm>
        </p:spPr>
        <p:txBody>
          <a:bodyPr/>
          <a:lstStyle/>
          <a:p>
            <a:pPr defTabSz="1219110">
              <a:lnSpc>
                <a:spcPct val="200000"/>
              </a:lnSpc>
            </a:pPr>
            <a:r>
              <a:rPr lang="en-US" altLang="en-US" dirty="0"/>
              <a:t> </a:t>
            </a:r>
            <a:r>
              <a:rPr lang="en-US" altLang="zh-CN" dirty="0">
                <a:ea typeface="SimSun" panose="02010600030101010101" pitchFamily="2" charset="-122"/>
              </a:rPr>
              <a:t>Basic Concepts of Partitioning Algorithms</a:t>
            </a:r>
            <a:endParaRPr lang="en-US" dirty="0">
              <a:solidFill>
                <a:prstClr val="black"/>
              </a:solidFill>
            </a:endParaRPr>
          </a:p>
          <a:p>
            <a:pPr defTabSz="1219110">
              <a:lnSpc>
                <a:spcPct val="200000"/>
              </a:lnSpc>
            </a:pPr>
            <a:r>
              <a:rPr lang="en-US" altLang="zh-CN" dirty="0">
                <a:solidFill>
                  <a:prstClr val="black"/>
                </a:solidFill>
              </a:rPr>
              <a:t> The K-Means Clustering Method</a:t>
            </a:r>
            <a:endParaRPr lang="en-US" dirty="0">
              <a:solidFill>
                <a:prstClr val="black"/>
              </a:solidFill>
            </a:endParaRPr>
          </a:p>
          <a:p>
            <a:pPr defTabSz="1219110">
              <a:lnSpc>
                <a:spcPct val="200000"/>
              </a:lnSpc>
            </a:pPr>
            <a:r>
              <a:rPr lang="en-US" altLang="en-US" dirty="0">
                <a:solidFill>
                  <a:prstClr val="black"/>
                </a:solidFill>
              </a:rPr>
              <a:t> </a:t>
            </a:r>
            <a:r>
              <a:rPr lang="en-US" altLang="zh-CN" dirty="0">
                <a:solidFill>
                  <a:prstClr val="black"/>
                </a:solidFill>
              </a:rPr>
              <a:t>Initialization of K-Means Clustering</a:t>
            </a:r>
            <a:endParaRPr lang="en-US" dirty="0">
              <a:solidFill>
                <a:prstClr val="black"/>
              </a:solidFill>
            </a:endParaRPr>
          </a:p>
          <a:p>
            <a:pPr defTabSz="1219110">
              <a:lnSpc>
                <a:spcPct val="200000"/>
              </a:lnSpc>
              <a:spcBef>
                <a:spcPts val="0"/>
              </a:spcBef>
            </a:pPr>
            <a:r>
              <a:rPr lang="en-US" altLang="en-US" dirty="0"/>
              <a:t> </a:t>
            </a:r>
            <a:r>
              <a:rPr lang="en-US" altLang="zh-CN" dirty="0">
                <a:solidFill>
                  <a:prstClr val="black"/>
                </a:solidFill>
              </a:rPr>
              <a:t>The K-</a:t>
            </a:r>
            <a:r>
              <a:rPr lang="en-US" altLang="zh-CN" dirty="0" err="1">
                <a:solidFill>
                  <a:prstClr val="black"/>
                </a:solidFill>
              </a:rPr>
              <a:t>Medoids</a:t>
            </a:r>
            <a:r>
              <a:rPr lang="en-US" altLang="zh-CN" dirty="0">
                <a:solidFill>
                  <a:prstClr val="black"/>
                </a:solidFill>
              </a:rPr>
              <a:t> Clustering Method</a:t>
            </a:r>
            <a:endParaRPr lang="en-US" altLang="en-US" dirty="0">
              <a:solidFill>
                <a:prstClr val="black"/>
              </a:solidFill>
            </a:endParaRPr>
          </a:p>
          <a:p>
            <a:pPr defTabSz="1219110">
              <a:lnSpc>
                <a:spcPct val="200000"/>
              </a:lnSpc>
              <a:spcBef>
                <a:spcPts val="0"/>
              </a:spcBef>
            </a:pPr>
            <a:r>
              <a:rPr lang="en-US" altLang="zh-CN" dirty="0">
                <a:solidFill>
                  <a:prstClr val="black"/>
                </a:solidFill>
              </a:rPr>
              <a:t> The K-Medians and K-Modes Clustering Methods</a:t>
            </a:r>
            <a:endParaRPr lang="en-US" altLang="en-US" dirty="0">
              <a:solidFill>
                <a:prstClr val="black"/>
              </a:solidFill>
            </a:endParaRPr>
          </a:p>
          <a:p>
            <a:pPr>
              <a:lnSpc>
                <a:spcPct val="200000"/>
              </a:lnSpc>
              <a:spcBef>
                <a:spcPts val="0"/>
              </a:spcBef>
            </a:pPr>
            <a:r>
              <a:rPr lang="en-US" dirty="0"/>
              <a:t> </a:t>
            </a:r>
            <a:r>
              <a:rPr lang="en-US" altLang="zh-CN" dirty="0">
                <a:solidFill>
                  <a:prstClr val="black"/>
                </a:solidFill>
              </a:rPr>
              <a:t>The Kernel K-Means Clustering Method</a:t>
            </a:r>
          </a:p>
        </p:txBody>
      </p:sp>
    </p:spTree>
    <p:extLst>
      <p:ext uri="{BB962C8B-B14F-4D97-AF65-F5344CB8AC3E}">
        <p14:creationId xmlns:p14="http://schemas.microsoft.com/office/powerpoint/2010/main" val="2134741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99181"/>
            <a:ext cx="12192000" cy="1412340"/>
          </a:xfrm>
        </p:spPr>
        <p:txBody>
          <a:bodyPr>
            <a:noAutofit/>
          </a:bodyPr>
          <a:lstStyle/>
          <a:p>
            <a:r>
              <a:rPr lang="en-US" altLang="zh-CN" dirty="0">
                <a:ea typeface="SimSun" panose="02010600030101010101" pitchFamily="2" charset="-122"/>
              </a:rPr>
              <a:t>BIRCH (Balanced Iterative Reducing and Clustering Using Hierarchies)</a:t>
            </a:r>
            <a:endParaRPr lang="en-US" altLang="en-US" dirty="0"/>
          </a:p>
        </p:txBody>
      </p:sp>
      <p:sp>
        <p:nvSpPr>
          <p:cNvPr id="25604" name="Rectangle 3"/>
          <p:cNvSpPr>
            <a:spLocks noGrp="1" noChangeArrowheads="1"/>
          </p:cNvSpPr>
          <p:nvPr>
            <p:ph idx="1"/>
          </p:nvPr>
        </p:nvSpPr>
        <p:spPr>
          <a:xfrm>
            <a:off x="541195" y="1213159"/>
            <a:ext cx="10893829" cy="5438850"/>
          </a:xfrm>
        </p:spPr>
        <p:txBody>
          <a:bodyPr/>
          <a:lstStyle/>
          <a:p>
            <a:pPr>
              <a:spcAft>
                <a:spcPts val="600"/>
              </a:spcAft>
            </a:pPr>
            <a:r>
              <a:rPr lang="en-US" altLang="zh-CN" sz="2400" dirty="0">
                <a:ea typeface="SimSun" panose="02010600030101010101" pitchFamily="2" charset="-122"/>
              </a:rPr>
              <a:t>A multiphase clustering algorithm (Zhang, </a:t>
            </a:r>
            <a:r>
              <a:rPr lang="en-US" altLang="zh-CN" sz="2400" dirty="0" err="1">
                <a:ea typeface="SimSun" panose="02010600030101010101" pitchFamily="2" charset="-122"/>
              </a:rPr>
              <a:t>Ramakrishnan</a:t>
            </a:r>
            <a:r>
              <a:rPr lang="en-US" altLang="zh-CN" sz="2400" dirty="0">
                <a:ea typeface="SimSun" panose="02010600030101010101" pitchFamily="2" charset="-122"/>
              </a:rPr>
              <a:t> &amp; </a:t>
            </a:r>
            <a:r>
              <a:rPr lang="en-US" altLang="zh-CN" sz="2400" dirty="0" err="1">
                <a:ea typeface="SimSun" panose="02010600030101010101" pitchFamily="2" charset="-122"/>
              </a:rPr>
              <a:t>Livny</a:t>
            </a:r>
            <a:r>
              <a:rPr lang="en-US" altLang="zh-CN" sz="2400" dirty="0">
                <a:ea typeface="SimSun" panose="02010600030101010101" pitchFamily="2" charset="-122"/>
              </a:rPr>
              <a:t>, SIGMOD’96)</a:t>
            </a:r>
          </a:p>
          <a:p>
            <a:pPr>
              <a:spcAft>
                <a:spcPts val="600"/>
              </a:spcAft>
            </a:pPr>
            <a:r>
              <a:rPr lang="en-US" altLang="zh-CN" sz="2400" dirty="0">
                <a:ea typeface="SimSun" panose="02010600030101010101" pitchFamily="2" charset="-122"/>
              </a:rPr>
              <a:t>Incrementally construct a CF (Clustering Feature) tree, a hierarchical data structure for multiphase clustering</a:t>
            </a:r>
          </a:p>
          <a:p>
            <a:pPr lvl="1">
              <a:spcAft>
                <a:spcPts val="600"/>
              </a:spcAft>
            </a:pPr>
            <a:r>
              <a:rPr lang="en-US" altLang="zh-CN" sz="2400" dirty="0">
                <a:ea typeface="SimSun" panose="02010600030101010101" pitchFamily="2" charset="-122"/>
              </a:rPr>
              <a:t>Phase 1: Scan DB to build an initial in-memory CF tree (a multi-level compression of the data that tries to preserve the inherent clustering structure of the data)  </a:t>
            </a:r>
          </a:p>
          <a:p>
            <a:pPr lvl="1">
              <a:spcAft>
                <a:spcPts val="600"/>
              </a:spcAft>
            </a:pPr>
            <a:r>
              <a:rPr lang="en-US" altLang="zh-CN" sz="2400" dirty="0">
                <a:ea typeface="SimSun" panose="02010600030101010101" pitchFamily="2" charset="-122"/>
              </a:rPr>
              <a:t>Phase 2: Use an arbitrary clustering algorithm to cluster the leaf nodes of the CF-tree</a:t>
            </a:r>
          </a:p>
          <a:p>
            <a:pPr>
              <a:spcAft>
                <a:spcPts val="600"/>
              </a:spcAft>
            </a:pPr>
            <a:r>
              <a:rPr lang="en-US" altLang="zh-CN" sz="2400" dirty="0">
                <a:ea typeface="SimSun" panose="02010600030101010101" pitchFamily="2" charset="-122"/>
              </a:rPr>
              <a:t>Key idea: Multi-level clustering</a:t>
            </a:r>
          </a:p>
          <a:p>
            <a:pPr lvl="1">
              <a:spcAft>
                <a:spcPts val="600"/>
              </a:spcAft>
            </a:pPr>
            <a:r>
              <a:rPr lang="en-US" altLang="zh-CN" sz="2400" dirty="0">
                <a:ea typeface="SimSun" panose="02010600030101010101" pitchFamily="2" charset="-122"/>
              </a:rPr>
              <a:t>Low-level micro-clustering: Reduce complexity and increase scalability</a:t>
            </a:r>
          </a:p>
          <a:p>
            <a:pPr lvl="1">
              <a:spcAft>
                <a:spcPts val="600"/>
              </a:spcAft>
            </a:pPr>
            <a:r>
              <a:rPr lang="en-US" altLang="zh-CN" sz="2400" dirty="0">
                <a:ea typeface="SimSun" panose="02010600030101010101" pitchFamily="2" charset="-122"/>
              </a:rPr>
              <a:t>High-level macro-clustering: Leave enough flexibility for high-level clustering</a:t>
            </a:r>
          </a:p>
          <a:p>
            <a:pPr>
              <a:spcAft>
                <a:spcPts val="600"/>
              </a:spcAft>
            </a:pPr>
            <a:r>
              <a:rPr lang="en-US" altLang="zh-CN" sz="2400" i="1" dirty="0">
                <a:ea typeface="SimSun" panose="02010600030101010101" pitchFamily="2" charset="-122"/>
              </a:rPr>
              <a:t>Scales linearly</a:t>
            </a:r>
            <a:r>
              <a:rPr lang="en-US" altLang="zh-CN" sz="2400" dirty="0">
                <a:ea typeface="SimSun" panose="02010600030101010101" pitchFamily="2" charset="-122"/>
              </a:rPr>
              <a:t>:  Find a good clustering with a single scan and improve the quality with a few additional scans</a:t>
            </a:r>
          </a:p>
        </p:txBody>
      </p:sp>
    </p:spTree>
    <p:extLst>
      <p:ext uri="{BB962C8B-B14F-4D97-AF65-F5344CB8AC3E}">
        <p14:creationId xmlns:p14="http://schemas.microsoft.com/office/powerpoint/2010/main" val="40033414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dirty="0">
                <a:ea typeface="SimSun" panose="02010600030101010101" pitchFamily="2" charset="-122"/>
              </a:rPr>
              <a:t>Clustering Feature Vector in BIRCH</a:t>
            </a:r>
            <a:endParaRPr lang="en-US" altLang="zh-CN" sz="3200" b="1" dirty="0">
              <a:ea typeface="SimSun" panose="02010600030101010101" pitchFamily="2" charset="-122"/>
            </a:endParaRPr>
          </a:p>
        </p:txBody>
      </p:sp>
      <p:sp>
        <p:nvSpPr>
          <p:cNvPr id="25604" name="Rectangle 3"/>
          <p:cNvSpPr>
            <a:spLocks noGrp="1" noChangeArrowheads="1"/>
          </p:cNvSpPr>
          <p:nvPr>
            <p:ph idx="1"/>
          </p:nvPr>
        </p:nvSpPr>
        <p:spPr>
          <a:xfrm>
            <a:off x="406400" y="1239985"/>
            <a:ext cx="11281624" cy="5133108"/>
          </a:xfrm>
        </p:spPr>
        <p:txBody>
          <a:bodyPr/>
          <a:lstStyle/>
          <a:p>
            <a:pPr>
              <a:lnSpc>
                <a:spcPct val="150000"/>
              </a:lnSpc>
            </a:pPr>
            <a:r>
              <a:rPr lang="en-US" altLang="zh-CN" sz="2400" dirty="0">
                <a:solidFill>
                  <a:srgbClr val="000000"/>
                </a:solidFill>
                <a:ea typeface="SimSun" panose="02010600030101010101" pitchFamily="2" charset="-122"/>
              </a:rPr>
              <a:t>Clustering Feature (CF):  </a:t>
            </a:r>
            <a:r>
              <a:rPr lang="en-US" altLang="zh-CN" sz="2400" i="1" dirty="0">
                <a:solidFill>
                  <a:srgbClr val="000000"/>
                </a:solidFill>
                <a:ea typeface="SimSun" panose="02010600030101010101" pitchFamily="2" charset="-122"/>
              </a:rPr>
              <a:t>CF = (N, LS, SS)</a:t>
            </a:r>
            <a:endParaRPr lang="en-US" altLang="zh-CN" sz="2400" dirty="0">
              <a:solidFill>
                <a:srgbClr val="000000"/>
              </a:solidFill>
              <a:ea typeface="SimSun" panose="02010600030101010101" pitchFamily="2" charset="-122"/>
            </a:endParaRPr>
          </a:p>
          <a:p>
            <a:pPr lvl="1">
              <a:lnSpc>
                <a:spcPct val="150000"/>
              </a:lnSpc>
            </a:pPr>
            <a:r>
              <a:rPr lang="en-US" altLang="zh-CN" sz="2400" i="1" dirty="0">
                <a:solidFill>
                  <a:srgbClr val="000000"/>
                </a:solidFill>
                <a:ea typeface="SimSun" panose="02010600030101010101" pitchFamily="2" charset="-122"/>
              </a:rPr>
              <a:t>N</a:t>
            </a:r>
            <a:r>
              <a:rPr lang="en-US" altLang="zh-CN" sz="2400" dirty="0">
                <a:solidFill>
                  <a:srgbClr val="000000"/>
                </a:solidFill>
                <a:ea typeface="SimSun" panose="02010600030101010101" pitchFamily="2" charset="-122"/>
              </a:rPr>
              <a:t>: Number of data points</a:t>
            </a:r>
          </a:p>
          <a:p>
            <a:pPr lvl="1">
              <a:lnSpc>
                <a:spcPct val="150000"/>
              </a:lnSpc>
            </a:pPr>
            <a:r>
              <a:rPr lang="en-US" altLang="zh-CN" sz="2400" i="1" dirty="0">
                <a:solidFill>
                  <a:srgbClr val="000000"/>
                </a:solidFill>
                <a:ea typeface="SimSun" panose="02010600030101010101" pitchFamily="2" charset="-122"/>
              </a:rPr>
              <a:t>LS: linear sum of N points: </a:t>
            </a:r>
          </a:p>
          <a:p>
            <a:pPr lvl="1">
              <a:lnSpc>
                <a:spcPct val="150000"/>
              </a:lnSpc>
            </a:pPr>
            <a:r>
              <a:rPr lang="en-US" altLang="zh-CN" sz="2400" i="1" dirty="0">
                <a:solidFill>
                  <a:srgbClr val="000000"/>
                </a:solidFill>
                <a:ea typeface="SimSun" panose="02010600030101010101" pitchFamily="2" charset="-122"/>
              </a:rPr>
              <a:t>SS: square sum of N points: </a:t>
            </a:r>
          </a:p>
          <a:p>
            <a:pPr lvl="1">
              <a:lnSpc>
                <a:spcPct val="150000"/>
              </a:lnSpc>
            </a:pPr>
            <a:endParaRPr lang="en-US" altLang="zh-CN" sz="2400" i="1" baseline="-25000" dirty="0">
              <a:solidFill>
                <a:srgbClr val="000000"/>
              </a:solidFill>
              <a:ea typeface="SimSun" panose="02010600030101010101" pitchFamily="2" charset="-122"/>
              <a:sym typeface="Symbol" panose="05050102010706020507" pitchFamily="18" charset="2"/>
            </a:endParaRPr>
          </a:p>
          <a:p>
            <a:pPr>
              <a:spcAft>
                <a:spcPts val="600"/>
              </a:spcAft>
            </a:pPr>
            <a:r>
              <a:rPr lang="en-US" altLang="zh-CN" sz="2400" dirty="0">
                <a:latin typeface="Calibri" panose="020F0502020204030204" pitchFamily="34" charset="0"/>
                <a:ea typeface="SimSun" panose="02010600030101010101" pitchFamily="2" charset="-122"/>
              </a:rPr>
              <a:t>Clustering feature: </a:t>
            </a:r>
          </a:p>
          <a:p>
            <a:pPr lvl="1">
              <a:spcAft>
                <a:spcPts val="600"/>
              </a:spcAft>
            </a:pPr>
            <a:r>
              <a:rPr lang="en-US" altLang="zh-CN" sz="2400" dirty="0">
                <a:latin typeface="Calibri" panose="020F0502020204030204" pitchFamily="34" charset="0"/>
                <a:ea typeface="SimSun" panose="02010600030101010101" pitchFamily="2" charset="-122"/>
              </a:rPr>
              <a:t>Summary of the statistics for a given sub-cluster: the 0-th, 1st, and 2nd moments of the sub-cluster from the statistical point of view</a:t>
            </a:r>
          </a:p>
          <a:p>
            <a:pPr lvl="1">
              <a:spcAft>
                <a:spcPts val="600"/>
              </a:spcAft>
            </a:pPr>
            <a:r>
              <a:rPr lang="en-US" altLang="zh-CN" sz="2400" dirty="0">
                <a:latin typeface="Calibri" panose="020F0502020204030204" pitchFamily="34" charset="0"/>
                <a:ea typeface="SimSun" panose="02010600030101010101" pitchFamily="2" charset="-122"/>
              </a:rPr>
              <a:t>Registers crucial measurements for computing cluster and utilizes storage efficiently</a:t>
            </a:r>
            <a:endParaRPr lang="en-US" altLang="zh-CN" sz="2400" dirty="0">
              <a:latin typeface="Calibri" panose="020F0502020204030204" pitchFamily="34" charset="0"/>
              <a:ea typeface="Gulim" panose="020B0600000101010101" pitchFamily="34" charset="-127"/>
            </a:endParaRPr>
          </a:p>
        </p:txBody>
      </p:sp>
      <p:graphicFrame>
        <p:nvGraphicFramePr>
          <p:cNvPr id="4" name="Object 1"/>
          <p:cNvGraphicFramePr>
            <a:graphicFrameLocks noChangeAspect="1"/>
          </p:cNvGraphicFramePr>
          <p:nvPr>
            <p:extLst/>
          </p:nvPr>
        </p:nvGraphicFramePr>
        <p:xfrm>
          <a:off x="4424315" y="2407467"/>
          <a:ext cx="1028700" cy="838200"/>
        </p:xfrm>
        <a:graphic>
          <a:graphicData uri="http://schemas.openxmlformats.org/presentationml/2006/ole">
            <mc:AlternateContent xmlns:mc="http://schemas.openxmlformats.org/markup-compatibility/2006">
              <mc:Choice xmlns:v="urn:schemas-microsoft-com:vml" Requires="v">
                <p:oleObj spid="_x0000_s32833" name="Equation" r:id="rId4" imgW="342751" imgH="380835" progId="Equation.3">
                  <p:embed/>
                </p:oleObj>
              </mc:Choice>
              <mc:Fallback>
                <p:oleObj name="Equation" r:id="rId4" imgW="342751" imgH="380835" progId="Equation.3">
                  <p:embed/>
                  <p:pic>
                    <p:nvPicPr>
                      <p:cNvPr id="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315" y="2407467"/>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
          <p:cNvGraphicFramePr>
            <a:graphicFrameLocks noChangeAspect="1"/>
          </p:cNvGraphicFramePr>
          <p:nvPr>
            <p:extLst/>
          </p:nvPr>
        </p:nvGraphicFramePr>
        <p:xfrm>
          <a:off x="4424315" y="3131512"/>
          <a:ext cx="1181100" cy="838200"/>
        </p:xfrm>
        <a:graphic>
          <a:graphicData uri="http://schemas.openxmlformats.org/presentationml/2006/ole">
            <mc:AlternateContent xmlns:mc="http://schemas.openxmlformats.org/markup-compatibility/2006">
              <mc:Choice xmlns:v="urn:schemas-microsoft-com:vml" Requires="v">
                <p:oleObj spid="_x0000_s32834" name="Equation" r:id="rId6" imgW="393529" imgH="380835" progId="Equation.3">
                  <p:embed/>
                </p:oleObj>
              </mc:Choice>
              <mc:Fallback>
                <p:oleObj name="Equation" r:id="rId6" imgW="393529" imgH="380835" progId="Equation.3">
                  <p:embed/>
                  <p:pic>
                    <p:nvPicPr>
                      <p:cNvPr id="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4315" y="3131512"/>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5"/>
          <p:cNvGrpSpPr/>
          <p:nvPr/>
        </p:nvGrpSpPr>
        <p:grpSpPr>
          <a:xfrm>
            <a:off x="6271128" y="1240800"/>
            <a:ext cx="5638800" cy="2728912"/>
            <a:chOff x="4876800" y="3367088"/>
            <a:chExt cx="5638800" cy="2728912"/>
          </a:xfrm>
        </p:grpSpPr>
        <p:graphicFrame>
          <p:nvGraphicFramePr>
            <p:cNvPr id="7" name="Object 0"/>
            <p:cNvGraphicFramePr>
              <a:graphicFrameLocks noChangeAspect="1"/>
            </p:cNvGraphicFramePr>
            <p:nvPr>
              <p:extLst/>
            </p:nvPr>
          </p:nvGraphicFramePr>
          <p:xfrm>
            <a:off x="4876800" y="4078288"/>
            <a:ext cx="2209800" cy="2017712"/>
          </p:xfrm>
          <a:graphic>
            <a:graphicData uri="http://schemas.openxmlformats.org/presentationml/2006/ole">
              <mc:AlternateContent xmlns:mc="http://schemas.openxmlformats.org/markup-compatibility/2006">
                <mc:Choice xmlns:v="urn:schemas-microsoft-com:vml" Requires="v">
                  <p:oleObj spid="_x0000_s32835" name="Worksheet" r:id="rId8" imgW="2200656" imgH="2076907" progId="Excel.Sheet.8">
                    <p:embed/>
                  </p:oleObj>
                </mc:Choice>
                <mc:Fallback>
                  <p:oleObj name="Worksheet" r:id="rId8" imgW="2200656" imgH="2076907" progId="Excel.Sheet.8">
                    <p:embed/>
                    <p:pic>
                      <p:nvPicPr>
                        <p:cNvPr id="7" name="Object 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5410200" y="4618713"/>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10"/>
            <p:cNvSpPr>
              <a:spLocks noChangeArrowheads="1"/>
            </p:cNvSpPr>
            <p:nvPr/>
          </p:nvSpPr>
          <p:spPr bwMode="auto">
            <a:xfrm>
              <a:off x="6019800" y="5037813"/>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AutoShape 11"/>
            <p:cNvSpPr>
              <a:spLocks/>
            </p:cNvSpPr>
            <p:nvPr/>
          </p:nvSpPr>
          <p:spPr bwMode="auto">
            <a:xfrm>
              <a:off x="7086600" y="3367088"/>
              <a:ext cx="3429000" cy="369332"/>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 = (5, (16,30),(54,190))</a:t>
              </a:r>
            </a:p>
          </p:txBody>
        </p:sp>
        <p:sp>
          <p:nvSpPr>
            <p:cNvPr id="11" name="Text Box 12"/>
            <p:cNvSpPr txBox="1">
              <a:spLocks noChangeArrowheads="1"/>
            </p:cNvSpPr>
            <p:nvPr/>
          </p:nvSpPr>
          <p:spPr bwMode="auto">
            <a:xfrm>
              <a:off x="8001000" y="4178300"/>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(3,4)</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(2,6)</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(4,5)</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(4,7)</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(3,8)</a:t>
              </a:r>
            </a:p>
          </p:txBody>
        </p:sp>
      </p:grpSp>
    </p:spTree>
    <p:extLst>
      <p:ext uri="{BB962C8B-B14F-4D97-AF65-F5344CB8AC3E}">
        <p14:creationId xmlns:p14="http://schemas.microsoft.com/office/powerpoint/2010/main" val="722083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38125" y="48129"/>
            <a:ext cx="12668250" cy="878304"/>
          </a:xfrm>
        </p:spPr>
        <p:txBody>
          <a:bodyPr>
            <a:noAutofit/>
          </a:bodyPr>
          <a:lstStyle/>
          <a:p>
            <a:r>
              <a:rPr lang="en-US" altLang="zh-CN" sz="4200" dirty="0">
                <a:ea typeface="SimSun" panose="02010600030101010101" pitchFamily="2" charset="-122"/>
                <a:cs typeface="Tahoma" panose="020B0604030504040204" pitchFamily="34" charset="0"/>
                <a:sym typeface="Symbol" panose="05050102010706020507" pitchFamily="18" charset="2"/>
              </a:rPr>
              <a:t>Measures of Cluster: Centroid, Radius and Diameter</a:t>
            </a:r>
            <a:endParaRPr lang="en-US" altLang="en-US" sz="4200" dirty="0"/>
          </a:p>
        </p:txBody>
      </p:sp>
      <p:sp>
        <p:nvSpPr>
          <p:cNvPr id="25604" name="Rectangle 3"/>
          <p:cNvSpPr>
            <a:spLocks noGrp="1" noChangeArrowheads="1"/>
          </p:cNvSpPr>
          <p:nvPr>
            <p:ph idx="1"/>
          </p:nvPr>
        </p:nvSpPr>
        <p:spPr>
          <a:xfrm>
            <a:off x="470583" y="1221878"/>
            <a:ext cx="8312410" cy="5133108"/>
          </a:xfrm>
        </p:spPr>
        <p:txBody>
          <a:bodyPr/>
          <a:lstStyle/>
          <a:p>
            <a:r>
              <a:rPr lang="en-US" altLang="zh-CN" sz="2400" dirty="0">
                <a:ea typeface="SimSun" panose="02010600030101010101" pitchFamily="2" charset="-122"/>
                <a:cs typeface="Tahoma" panose="020B0604030504040204" pitchFamily="34" charset="0"/>
                <a:sym typeface="Symbol" panose="05050102010706020507" pitchFamily="18" charset="2"/>
              </a:rPr>
              <a:t>Centroid:      </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“middle” of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n: number of points in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    is the </a:t>
            </a:r>
            <a:r>
              <a:rPr lang="en-US" altLang="zh-CN" sz="2400" i="1" dirty="0" err="1">
                <a:ea typeface="SimSun" panose="02010600030101010101" pitchFamily="2" charset="-122"/>
                <a:cs typeface="Tahoma" panose="020B0604030504040204" pitchFamily="34" charset="0"/>
                <a:sym typeface="Symbol" panose="05050102010706020507" pitchFamily="18" charset="2"/>
              </a:rPr>
              <a:t>i</a:t>
            </a:r>
            <a:r>
              <a:rPr lang="en-US" altLang="zh-CN" sz="2400" dirty="0" err="1">
                <a:ea typeface="SimSun" panose="02010600030101010101" pitchFamily="2" charset="-122"/>
                <a:cs typeface="Tahoma" panose="020B0604030504040204" pitchFamily="34" charset="0"/>
                <a:sym typeface="Symbol" panose="05050102010706020507" pitchFamily="18" charset="2"/>
              </a:rPr>
              <a:t>-th</a:t>
            </a:r>
            <a:r>
              <a:rPr lang="en-US" altLang="zh-CN" sz="2400" dirty="0">
                <a:ea typeface="SimSun" panose="02010600030101010101" pitchFamily="2" charset="-122"/>
                <a:cs typeface="Tahoma" panose="020B0604030504040204" pitchFamily="34" charset="0"/>
                <a:sym typeface="Symbol" panose="05050102010706020507" pitchFamily="18" charset="2"/>
              </a:rPr>
              <a:t> point in the cluster</a:t>
            </a:r>
          </a:p>
          <a:p>
            <a:r>
              <a:rPr lang="en-US" altLang="zh-CN" sz="2400" dirty="0">
                <a:ea typeface="SimSun" panose="02010600030101010101" pitchFamily="2" charset="-122"/>
                <a:cs typeface="Tahoma" panose="020B0604030504040204" pitchFamily="34" charset="0"/>
                <a:sym typeface="Symbol" panose="05050102010706020507" pitchFamily="18" charset="2"/>
              </a:rPr>
              <a:t>Radius: 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Average distance from member objects to the centroid</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square root of average distance from any point of the cluster to its centroid</a:t>
            </a:r>
          </a:p>
          <a:p>
            <a:r>
              <a:rPr lang="en-US" altLang="zh-CN" sz="2400" dirty="0">
                <a:ea typeface="SimSun" panose="02010600030101010101" pitchFamily="2" charset="-122"/>
                <a:cs typeface="Tahoma" panose="020B0604030504040204" pitchFamily="34" charset="0"/>
                <a:sym typeface="Symbol" panose="05050102010706020507" pitchFamily="18" charset="2"/>
              </a:rPr>
              <a:t>Diameter: D</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Average pairwise distance within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square root of average mean squared distance between all pairs of points in the cluster</a:t>
            </a:r>
          </a:p>
        </p:txBody>
      </p:sp>
      <p:grpSp>
        <p:nvGrpSpPr>
          <p:cNvPr id="4" name="Group 46"/>
          <p:cNvGrpSpPr>
            <a:grpSpLocks/>
          </p:cNvGrpSpPr>
          <p:nvPr/>
        </p:nvGrpSpPr>
        <p:grpSpPr bwMode="auto">
          <a:xfrm>
            <a:off x="6096000" y="1221878"/>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dirty="0">
                  <a:solidFill>
                    <a:srgbClr val="000000"/>
                  </a:solidFill>
                  <a:ea typeface="SimSun" panose="02010600030101010101" pitchFamily="2" charset="-122"/>
                </a:rPr>
                <a:t>X</a:t>
              </a:r>
            </a:p>
          </p:txBody>
        </p:sp>
      </p:grpSp>
      <p:graphicFrame>
        <p:nvGraphicFramePr>
          <p:cNvPr id="28" name="Object 27"/>
          <p:cNvGraphicFramePr>
            <a:graphicFrameLocks noChangeAspect="1"/>
          </p:cNvGraphicFramePr>
          <p:nvPr>
            <p:extLst/>
          </p:nvPr>
        </p:nvGraphicFramePr>
        <p:xfrm>
          <a:off x="8797108" y="1564778"/>
          <a:ext cx="1365250" cy="1038225"/>
        </p:xfrm>
        <a:graphic>
          <a:graphicData uri="http://schemas.openxmlformats.org/presentationml/2006/ole">
            <mc:AlternateContent xmlns:mc="http://schemas.openxmlformats.org/markup-compatibility/2006">
              <mc:Choice xmlns:v="urn:schemas-microsoft-com:vml" Requires="v">
                <p:oleObj spid="_x0000_s33899" name="Equation" r:id="rId4" imgW="672840" imgH="609480" progId="Equation.DSMT4">
                  <p:embed/>
                </p:oleObj>
              </mc:Choice>
              <mc:Fallback>
                <p:oleObj name="Equation" r:id="rId4" imgW="672840" imgH="609480" progId="Equation.DSMT4">
                  <p:embed/>
                  <p:pic>
                    <p:nvPicPr>
                      <p:cNvPr id="28" name="Object 27"/>
                      <p:cNvPicPr/>
                      <p:nvPr/>
                    </p:nvPicPr>
                    <p:blipFill>
                      <a:blip r:embed="rId5"/>
                      <a:stretch>
                        <a:fillRect/>
                      </a:stretch>
                    </p:blipFill>
                    <p:spPr>
                      <a:xfrm>
                        <a:off x="8797108" y="1564778"/>
                        <a:ext cx="1365250" cy="1038225"/>
                      </a:xfrm>
                      <a:prstGeom prst="rect">
                        <a:avLst/>
                      </a:prstGeom>
                    </p:spPr>
                  </p:pic>
                </p:oleObj>
              </mc:Fallback>
            </mc:AlternateContent>
          </a:graphicData>
        </a:graphic>
      </p:graphicFrame>
      <p:graphicFrame>
        <p:nvGraphicFramePr>
          <p:cNvPr id="29" name="Object 28"/>
          <p:cNvGraphicFramePr>
            <a:graphicFrameLocks noChangeAspect="1"/>
          </p:cNvGraphicFramePr>
          <p:nvPr>
            <p:extLst/>
          </p:nvPr>
        </p:nvGraphicFramePr>
        <p:xfrm>
          <a:off x="1043888" y="2623619"/>
          <a:ext cx="334963" cy="341014"/>
        </p:xfrm>
        <a:graphic>
          <a:graphicData uri="http://schemas.openxmlformats.org/presentationml/2006/ole">
            <mc:AlternateContent xmlns:mc="http://schemas.openxmlformats.org/markup-compatibility/2006">
              <mc:Choice xmlns:v="urn:schemas-microsoft-com:vml" Requires="v">
                <p:oleObj spid="_x0000_s33900" name="Equation" r:id="rId6" imgW="164880" imgH="253800" progId="Equation.DSMT4">
                  <p:embed/>
                </p:oleObj>
              </mc:Choice>
              <mc:Fallback>
                <p:oleObj name="Equation" r:id="rId6" imgW="164880" imgH="253800" progId="Equation.DSMT4">
                  <p:embed/>
                  <p:pic>
                    <p:nvPicPr>
                      <p:cNvPr id="29" name="Object 28"/>
                      <p:cNvPicPr/>
                      <p:nvPr/>
                    </p:nvPicPr>
                    <p:blipFill>
                      <a:blip r:embed="rId7"/>
                      <a:stretch>
                        <a:fillRect/>
                      </a:stretch>
                    </p:blipFill>
                    <p:spPr>
                      <a:xfrm>
                        <a:off x="1043888" y="2623619"/>
                        <a:ext cx="334963" cy="341014"/>
                      </a:xfrm>
                      <a:prstGeom prst="rect">
                        <a:avLst/>
                      </a:prstGeom>
                    </p:spPr>
                  </p:pic>
                </p:oleObj>
              </mc:Fallback>
            </mc:AlternateContent>
          </a:graphicData>
        </a:graphic>
      </p:graphicFrame>
      <p:graphicFrame>
        <p:nvGraphicFramePr>
          <p:cNvPr id="30" name="Object 29"/>
          <p:cNvGraphicFramePr>
            <a:graphicFrameLocks noChangeAspect="1"/>
          </p:cNvGraphicFramePr>
          <p:nvPr>
            <p:extLst/>
          </p:nvPr>
        </p:nvGraphicFramePr>
        <p:xfrm>
          <a:off x="8760736" y="3340237"/>
          <a:ext cx="2424112" cy="1125537"/>
        </p:xfrm>
        <a:graphic>
          <a:graphicData uri="http://schemas.openxmlformats.org/presentationml/2006/ole">
            <mc:AlternateContent xmlns:mc="http://schemas.openxmlformats.org/markup-compatibility/2006">
              <mc:Choice xmlns:v="urn:schemas-microsoft-com:vml" Requires="v">
                <p:oleObj spid="_x0000_s33901" name="Equation" r:id="rId8" imgW="1193760" imgH="660240" progId="Equation.DSMT4">
                  <p:embed/>
                </p:oleObj>
              </mc:Choice>
              <mc:Fallback>
                <p:oleObj name="Equation" r:id="rId8" imgW="1193760" imgH="660240" progId="Equation.DSMT4">
                  <p:embed/>
                  <p:pic>
                    <p:nvPicPr>
                      <p:cNvPr id="30" name="Object 29"/>
                      <p:cNvPicPr/>
                      <p:nvPr/>
                    </p:nvPicPr>
                    <p:blipFill>
                      <a:blip r:embed="rId9"/>
                      <a:stretch>
                        <a:fillRect/>
                      </a:stretch>
                    </p:blipFill>
                    <p:spPr>
                      <a:xfrm>
                        <a:off x="8760736" y="3340237"/>
                        <a:ext cx="2424112" cy="1125537"/>
                      </a:xfrm>
                      <a:prstGeom prst="rect">
                        <a:avLst/>
                      </a:prstGeom>
                    </p:spPr>
                  </p:pic>
                </p:oleObj>
              </mc:Fallback>
            </mc:AlternateContent>
          </a:graphicData>
        </a:graphic>
      </p:graphicFrame>
      <p:graphicFrame>
        <p:nvGraphicFramePr>
          <p:cNvPr id="31" name="Object 30"/>
          <p:cNvGraphicFramePr>
            <a:graphicFrameLocks noChangeAspect="1"/>
          </p:cNvGraphicFramePr>
          <p:nvPr>
            <p:extLst/>
          </p:nvPr>
        </p:nvGraphicFramePr>
        <p:xfrm>
          <a:off x="2137964" y="1242280"/>
          <a:ext cx="360363" cy="368300"/>
        </p:xfrm>
        <a:graphic>
          <a:graphicData uri="http://schemas.openxmlformats.org/presentationml/2006/ole">
            <mc:AlternateContent xmlns:mc="http://schemas.openxmlformats.org/markup-compatibility/2006">
              <mc:Choice xmlns:v="urn:schemas-microsoft-com:vml" Requires="v">
                <p:oleObj spid="_x0000_s33902" name="Equation" r:id="rId10" imgW="177480" imgH="215640" progId="Equation.DSMT4">
                  <p:embed/>
                </p:oleObj>
              </mc:Choice>
              <mc:Fallback>
                <p:oleObj name="Equation" r:id="rId10" imgW="177480" imgH="215640" progId="Equation.DSMT4">
                  <p:embed/>
                  <p:pic>
                    <p:nvPicPr>
                      <p:cNvPr id="31" name="Object 30"/>
                      <p:cNvPicPr/>
                      <p:nvPr/>
                    </p:nvPicPr>
                    <p:blipFill>
                      <a:blip r:embed="rId11"/>
                      <a:stretch>
                        <a:fillRect/>
                      </a:stretch>
                    </p:blipFill>
                    <p:spPr>
                      <a:xfrm>
                        <a:off x="2137964" y="1242280"/>
                        <a:ext cx="360363" cy="368300"/>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8783747" y="5151574"/>
          <a:ext cx="2439484" cy="1044499"/>
        </p:xfrm>
        <a:graphic>
          <a:graphicData uri="http://schemas.openxmlformats.org/presentationml/2006/ole">
            <mc:AlternateContent xmlns:mc="http://schemas.openxmlformats.org/markup-compatibility/2006">
              <mc:Choice xmlns:v="urn:schemas-microsoft-com:vml" Requires="v">
                <p:oleObj spid="_x0000_s33903" name="Equation" r:id="rId12" imgW="1371600" imgH="698400" progId="Equation.DSMT4">
                  <p:embed/>
                </p:oleObj>
              </mc:Choice>
              <mc:Fallback>
                <p:oleObj name="Equation" r:id="rId12" imgW="1371600" imgH="698400" progId="Equation.DSMT4">
                  <p:embed/>
                  <p:pic>
                    <p:nvPicPr>
                      <p:cNvPr id="32" name="Object 31"/>
                      <p:cNvPicPr/>
                      <p:nvPr/>
                    </p:nvPicPr>
                    <p:blipFill>
                      <a:blip r:embed="rId13"/>
                      <a:stretch>
                        <a:fillRect/>
                      </a:stretch>
                    </p:blipFill>
                    <p:spPr>
                      <a:xfrm>
                        <a:off x="8783747" y="5151574"/>
                        <a:ext cx="2439484" cy="1044499"/>
                      </a:xfrm>
                      <a:prstGeom prst="rect">
                        <a:avLst/>
                      </a:prstGeom>
                    </p:spPr>
                  </p:pic>
                </p:oleObj>
              </mc:Fallback>
            </mc:AlternateContent>
          </a:graphicData>
        </a:graphic>
      </p:graphicFrame>
    </p:spTree>
    <p:extLst>
      <p:ext uri="{BB962C8B-B14F-4D97-AF65-F5344CB8AC3E}">
        <p14:creationId xmlns:p14="http://schemas.microsoft.com/office/powerpoint/2010/main" val="16512615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79595"/>
            <a:ext cx="12192000" cy="747707"/>
          </a:xfrm>
        </p:spPr>
        <p:txBody>
          <a:bodyPr>
            <a:noAutofit/>
          </a:bodyPr>
          <a:lstStyle/>
          <a:p>
            <a:r>
              <a:rPr lang="en-US" altLang="zh-CN" dirty="0">
                <a:ea typeface="SimSun" panose="02010600030101010101" pitchFamily="2" charset="-122"/>
              </a:rPr>
              <a:t>The CF Tree Structure in BIRCH</a:t>
            </a:r>
            <a:endParaRPr lang="en-US" altLang="en-US" dirty="0"/>
          </a:p>
        </p:txBody>
      </p:sp>
      <p:grpSp>
        <p:nvGrpSpPr>
          <p:cNvPr id="4" name="Group 3"/>
          <p:cNvGrpSpPr/>
          <p:nvPr/>
        </p:nvGrpSpPr>
        <p:grpSpPr>
          <a:xfrm>
            <a:off x="4859495" y="1118631"/>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6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14" name="Rectangle 27"/>
            <p:cNvSpPr>
              <a:spLocks noChangeArrowheads="1"/>
            </p:cNvSpPr>
            <p:nvPr/>
          </p:nvSpPr>
          <p:spPr bwMode="auto">
            <a:xfrm>
              <a:off x="25146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15" name="Rectangle 28"/>
            <p:cNvSpPr>
              <a:spLocks noChangeArrowheads="1"/>
            </p:cNvSpPr>
            <p:nvPr/>
          </p:nvSpPr>
          <p:spPr bwMode="auto">
            <a:xfrm>
              <a:off x="4114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6" name="Rectangle 29"/>
            <p:cNvSpPr>
              <a:spLocks noChangeArrowheads="1"/>
            </p:cNvSpPr>
            <p:nvPr/>
          </p:nvSpPr>
          <p:spPr bwMode="auto">
            <a:xfrm>
              <a:off x="4114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7" name="Rectangle 30"/>
            <p:cNvSpPr>
              <a:spLocks noChangeArrowheads="1"/>
            </p:cNvSpPr>
            <p:nvPr/>
          </p:nvSpPr>
          <p:spPr bwMode="auto">
            <a:xfrm>
              <a:off x="3352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8" name="Rectangle 31"/>
            <p:cNvSpPr>
              <a:spLocks noChangeArrowheads="1"/>
            </p:cNvSpPr>
            <p:nvPr/>
          </p:nvSpPr>
          <p:spPr bwMode="auto">
            <a:xfrm>
              <a:off x="3352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9" name="Rectangle 32"/>
            <p:cNvSpPr>
              <a:spLocks noChangeArrowheads="1"/>
            </p:cNvSpPr>
            <p:nvPr/>
          </p:nvSpPr>
          <p:spPr bwMode="auto">
            <a:xfrm>
              <a:off x="64770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0" name="Rectangle 33"/>
            <p:cNvSpPr>
              <a:spLocks noChangeArrowheads="1"/>
            </p:cNvSpPr>
            <p:nvPr/>
          </p:nvSpPr>
          <p:spPr bwMode="auto">
            <a:xfrm>
              <a:off x="64770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5146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12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3434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93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5438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7630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4</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156015" y="1335428"/>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87" name="Rectangle 3"/>
          <p:cNvSpPr txBox="1">
            <a:spLocks noChangeArrowheads="1"/>
          </p:cNvSpPr>
          <p:nvPr/>
        </p:nvSpPr>
        <p:spPr>
          <a:xfrm>
            <a:off x="421182" y="1244062"/>
            <a:ext cx="4950346" cy="5445131"/>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Incremental insertion of new points (similar to B+-tree)</a:t>
            </a:r>
          </a:p>
          <a:p>
            <a:r>
              <a:rPr lang="en-US" altLang="zh-CN" sz="2400" dirty="0">
                <a:ea typeface="SimSun" panose="02010600030101010101" pitchFamily="2" charset="-122"/>
              </a:rPr>
              <a:t>For each point in the input</a:t>
            </a:r>
          </a:p>
          <a:p>
            <a:pPr lvl="1"/>
            <a:r>
              <a:rPr lang="en-US" altLang="zh-CN" sz="2400" dirty="0">
                <a:ea typeface="SimSun" panose="02010600030101010101" pitchFamily="2" charset="-122"/>
              </a:rPr>
              <a:t>Find closest leaf entry</a:t>
            </a:r>
          </a:p>
          <a:p>
            <a:pPr lvl="1"/>
            <a:r>
              <a:rPr lang="en-US" altLang="zh-CN" sz="2400" dirty="0">
                <a:ea typeface="SimSun" panose="02010600030101010101" pitchFamily="2" charset="-122"/>
              </a:rPr>
              <a:t>Add point to leaf entry and update CF </a:t>
            </a:r>
          </a:p>
          <a:p>
            <a:pPr lvl="1"/>
            <a:r>
              <a:rPr lang="en-US" altLang="zh-CN" sz="2400" dirty="0">
                <a:ea typeface="SimSun" panose="02010600030101010101" pitchFamily="2" charset="-122"/>
              </a:rPr>
              <a:t>If entry diameter &gt; </a:t>
            </a:r>
            <a:r>
              <a:rPr lang="en-US" altLang="zh-CN" sz="2400" dirty="0" err="1">
                <a:ea typeface="SimSun" panose="02010600030101010101" pitchFamily="2" charset="-122"/>
              </a:rPr>
              <a:t>max_diameter</a:t>
            </a:r>
            <a:endParaRPr lang="en-US" altLang="zh-CN" sz="2400" dirty="0">
              <a:ea typeface="SimSun" panose="02010600030101010101" pitchFamily="2" charset="-122"/>
            </a:endParaRPr>
          </a:p>
          <a:p>
            <a:pPr lvl="2"/>
            <a:r>
              <a:rPr lang="en-US" altLang="zh-CN" sz="2400" dirty="0">
                <a:ea typeface="SimSun" panose="02010600030101010101" pitchFamily="2" charset="-122"/>
              </a:rPr>
              <a:t>split leaf, and possibly parents</a:t>
            </a:r>
          </a:p>
          <a:p>
            <a:r>
              <a:rPr lang="en-US" altLang="ko-KR" sz="2400" dirty="0">
                <a:ea typeface="Gulim" panose="020B0600000101010101" pitchFamily="34" charset="-127"/>
              </a:rPr>
              <a:t>A CF tree has two parameters</a:t>
            </a:r>
          </a:p>
          <a:p>
            <a:pPr lvl="1"/>
            <a:r>
              <a:rPr lang="en-US" altLang="ko-KR" sz="2400" dirty="0">
                <a:ea typeface="Gulim" panose="020B0600000101010101" pitchFamily="34" charset="-127"/>
              </a:rPr>
              <a:t>Branching factor: Maximum number of children</a:t>
            </a:r>
          </a:p>
          <a:p>
            <a:pPr lvl="1"/>
            <a:r>
              <a:rPr lang="en-US" altLang="ko-KR" sz="2400" dirty="0">
                <a:ea typeface="Gulim" panose="020B0600000101010101" pitchFamily="34" charset="-127"/>
              </a:rPr>
              <a:t>Maximum diameter of sub-clusters stored at the leaf nodes</a:t>
            </a:r>
          </a:p>
        </p:txBody>
      </p:sp>
      <p:sp>
        <p:nvSpPr>
          <p:cNvPr id="88" name="Rectangle 3"/>
          <p:cNvSpPr txBox="1">
            <a:spLocks noChangeArrowheads="1"/>
          </p:cNvSpPr>
          <p:nvPr/>
        </p:nvSpPr>
        <p:spPr>
          <a:xfrm>
            <a:off x="6277595" y="5205415"/>
            <a:ext cx="5640902" cy="157947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sz="2400" dirty="0">
                <a:latin typeface="Calibri" panose="020F0502020204030204" pitchFamily="34" charset="0"/>
                <a:ea typeface="Gulim" panose="020B0600000101010101" pitchFamily="34" charset="-127"/>
              </a:rPr>
              <a:t>A CF tree: A height-balanced tree that stores the clustering features (CFs) </a:t>
            </a:r>
          </a:p>
          <a:p>
            <a:r>
              <a:rPr lang="en-US" altLang="ko-KR" sz="2400" dirty="0">
                <a:latin typeface="Calibri" panose="020F0502020204030204" pitchFamily="34" charset="0"/>
                <a:ea typeface="Gulim" panose="020B0600000101010101" pitchFamily="34" charset="-127"/>
              </a:rPr>
              <a:t>The non-leaf nodes store sums of the CFs of their children</a:t>
            </a:r>
          </a:p>
        </p:txBody>
      </p:sp>
    </p:spTree>
    <p:extLst>
      <p:ext uri="{BB962C8B-B14F-4D97-AF65-F5344CB8AC3E}">
        <p14:creationId xmlns:p14="http://schemas.microsoft.com/office/powerpoint/2010/main" val="31450401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57150"/>
            <a:ext cx="12382500" cy="1009650"/>
          </a:xfrm>
        </p:spPr>
        <p:txBody>
          <a:bodyPr>
            <a:noAutofit/>
          </a:bodyPr>
          <a:lstStyle/>
          <a:p>
            <a:r>
              <a:rPr lang="en-US" dirty="0"/>
              <a:t>BIRCH: A Scalable and Flexible Clustering Method</a:t>
            </a:r>
          </a:p>
        </p:txBody>
      </p:sp>
      <p:sp>
        <p:nvSpPr>
          <p:cNvPr id="3" name="Content Placeholder 2"/>
          <p:cNvSpPr>
            <a:spLocks noGrp="1"/>
          </p:cNvSpPr>
          <p:nvPr>
            <p:ph idx="1"/>
          </p:nvPr>
        </p:nvSpPr>
        <p:spPr>
          <a:xfrm>
            <a:off x="602901" y="1219200"/>
            <a:ext cx="10912510" cy="5384800"/>
          </a:xfrm>
        </p:spPr>
        <p:txBody>
          <a:bodyPr/>
          <a:lstStyle/>
          <a:p>
            <a:pPr>
              <a:spcAft>
                <a:spcPts val="300"/>
              </a:spcAft>
            </a:pPr>
            <a:r>
              <a:rPr lang="en-US" altLang="zh-CN" sz="2400" dirty="0">
                <a:ea typeface="SimSun" panose="02010600030101010101" pitchFamily="2" charset="-122"/>
              </a:rPr>
              <a:t>An integration of agglomerative clustering with other (flexible) clustering methods</a:t>
            </a:r>
          </a:p>
          <a:p>
            <a:pPr lvl="1">
              <a:spcAft>
                <a:spcPts val="300"/>
              </a:spcAft>
            </a:pPr>
            <a:r>
              <a:rPr lang="en-US" altLang="zh-CN" sz="2400" dirty="0">
                <a:ea typeface="SimSun" panose="02010600030101010101" pitchFamily="2" charset="-122"/>
              </a:rPr>
              <a:t>Low-level micro-clustering </a:t>
            </a:r>
          </a:p>
          <a:p>
            <a:pPr lvl="2">
              <a:spcAft>
                <a:spcPts val="300"/>
              </a:spcAft>
            </a:pPr>
            <a:r>
              <a:rPr lang="en-US" altLang="zh-CN" sz="2400" dirty="0">
                <a:ea typeface="SimSun" panose="02010600030101010101" pitchFamily="2" charset="-122"/>
              </a:rPr>
              <a:t>Exploring CP-feature and BIRCH tree structure</a:t>
            </a:r>
          </a:p>
          <a:p>
            <a:pPr lvl="2">
              <a:spcAft>
                <a:spcPts val="300"/>
              </a:spcAft>
            </a:pPr>
            <a:r>
              <a:rPr lang="en-US" altLang="zh-CN" sz="2400" dirty="0">
                <a:ea typeface="SimSun" panose="02010600030101010101" pitchFamily="2" charset="-122"/>
              </a:rPr>
              <a:t>Preserving the inherent clustering structure of the data</a:t>
            </a:r>
          </a:p>
          <a:p>
            <a:pPr lvl="1">
              <a:spcAft>
                <a:spcPts val="300"/>
              </a:spcAft>
            </a:pPr>
            <a:r>
              <a:rPr lang="en-US" altLang="zh-CN" sz="2400" dirty="0">
                <a:ea typeface="SimSun" panose="02010600030101010101" pitchFamily="2" charset="-122"/>
              </a:rPr>
              <a:t>Higher-level macro-clustering</a:t>
            </a:r>
          </a:p>
          <a:p>
            <a:pPr lvl="2">
              <a:spcAft>
                <a:spcPts val="300"/>
              </a:spcAft>
            </a:pPr>
            <a:r>
              <a:rPr lang="en-US" altLang="zh-CN" sz="2400" dirty="0">
                <a:ea typeface="SimSun" panose="02010600030101010101" pitchFamily="2" charset="-122"/>
              </a:rPr>
              <a:t>Provide sufficient flexibility for integration with other clustering methods</a:t>
            </a:r>
          </a:p>
          <a:p>
            <a:pPr>
              <a:spcAft>
                <a:spcPts val="300"/>
              </a:spcAft>
            </a:pPr>
            <a:r>
              <a:rPr lang="en-US" altLang="zh-CN" sz="2400" dirty="0">
                <a:ea typeface="SimSun" panose="02010600030101010101" pitchFamily="2" charset="-122"/>
              </a:rPr>
              <a:t>Impact to many other clustering methods and applications</a:t>
            </a:r>
          </a:p>
          <a:p>
            <a:pPr>
              <a:spcAft>
                <a:spcPts val="300"/>
              </a:spcAft>
            </a:pPr>
            <a:r>
              <a:rPr lang="en-US" altLang="zh-CN" sz="2400" dirty="0">
                <a:ea typeface="SimSun" panose="02010600030101010101" pitchFamily="2" charset="-122"/>
              </a:rPr>
              <a:t>Concerns</a:t>
            </a:r>
          </a:p>
          <a:p>
            <a:pPr lvl="1">
              <a:spcAft>
                <a:spcPts val="300"/>
              </a:spcAft>
            </a:pPr>
            <a:r>
              <a:rPr lang="en-US" altLang="zh-CN" sz="2400" dirty="0">
                <a:ea typeface="SimSun" panose="02010600030101010101" pitchFamily="2" charset="-122"/>
              </a:rPr>
              <a:t>Sensitive to insertion order of data points</a:t>
            </a:r>
          </a:p>
          <a:p>
            <a:pPr lvl="1">
              <a:spcAft>
                <a:spcPts val="300"/>
              </a:spcAft>
            </a:pPr>
            <a:r>
              <a:rPr lang="en-US" altLang="zh-CN" sz="2400" dirty="0">
                <a:ea typeface="SimSun" panose="02010600030101010101" pitchFamily="2" charset="-122"/>
              </a:rPr>
              <a:t>Due to the fixed size of leaf nodes, clusters may not be so natural</a:t>
            </a:r>
          </a:p>
          <a:p>
            <a:pPr lvl="1">
              <a:spcAft>
                <a:spcPts val="300"/>
              </a:spcAft>
            </a:pPr>
            <a:r>
              <a:rPr lang="en-US" altLang="zh-CN" sz="2400" dirty="0">
                <a:ea typeface="SimSun" panose="02010600030101010101" pitchFamily="2" charset="-122"/>
              </a:rPr>
              <a:t>Clusters tend to be spherical given the radius and diameter measures</a:t>
            </a:r>
          </a:p>
        </p:txBody>
      </p:sp>
    </p:spTree>
    <p:extLst>
      <p:ext uri="{BB962C8B-B14F-4D97-AF65-F5344CB8AC3E}">
        <p14:creationId xmlns:p14="http://schemas.microsoft.com/office/powerpoint/2010/main" val="6388476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7019" y="1"/>
            <a:ext cx="12478327" cy="932872"/>
          </a:xfrm>
        </p:spPr>
        <p:txBody>
          <a:bodyPr>
            <a:noAutofit/>
          </a:bodyPr>
          <a:lstStyle/>
          <a:p>
            <a:pPr lvl="1" algn="ctr" defTabSz="914377" rtl="0">
              <a:lnSpc>
                <a:spcPct val="85000"/>
              </a:lnSpc>
              <a:spcBef>
                <a:spcPct val="0"/>
              </a:spcBef>
            </a:pPr>
            <a:r>
              <a:rPr lang="en-US" altLang="zh-CN" sz="4400" dirty="0">
                <a:solidFill>
                  <a:prstClr val="black"/>
                </a:solidFill>
                <a:latin typeface="Berlin Sans FB Demi" panose="020E0802020502020306" pitchFamily="34" charset="0"/>
              </a:rPr>
              <a:t>CURE: </a:t>
            </a:r>
            <a:r>
              <a:rPr lang="en-US" altLang="zh-CN" sz="4400" dirty="0">
                <a:latin typeface="Berlin Sans FB Demi" panose="020E0802020502020306" pitchFamily="34" charset="0"/>
                <a:ea typeface="SimSun" panose="02010600030101010101" pitchFamily="2" charset="-122"/>
              </a:rPr>
              <a:t>Clustering Using Representatives</a:t>
            </a:r>
            <a:endParaRPr lang="en-US" altLang="en-US" sz="4400" dirty="0"/>
          </a:p>
        </p:txBody>
      </p:sp>
      <p:sp>
        <p:nvSpPr>
          <p:cNvPr id="25604" name="Rectangle 3"/>
          <p:cNvSpPr>
            <a:spLocks noGrp="1" noChangeArrowheads="1"/>
          </p:cNvSpPr>
          <p:nvPr>
            <p:ph idx="1"/>
          </p:nvPr>
        </p:nvSpPr>
        <p:spPr>
          <a:xfrm>
            <a:off x="578416" y="1211911"/>
            <a:ext cx="10902384" cy="5429035"/>
          </a:xfrm>
        </p:spPr>
        <p:txBody>
          <a:bodyPr/>
          <a:lstStyle/>
          <a:p>
            <a:pPr>
              <a:spcBef>
                <a:spcPts val="300"/>
              </a:spcBef>
            </a:pPr>
            <a:r>
              <a:rPr lang="en-US" sz="2400" b="1" dirty="0"/>
              <a:t>CURE </a:t>
            </a:r>
            <a:r>
              <a:rPr lang="en-US" sz="2400" dirty="0"/>
              <a:t>(Clustering Using </a:t>
            </a:r>
            <a:r>
              <a:rPr lang="en-US" sz="2400" dirty="0" err="1"/>
              <a:t>REpresentatives</a:t>
            </a:r>
            <a:r>
              <a:rPr lang="en-US" sz="2400" dirty="0"/>
              <a:t>) (S. </a:t>
            </a:r>
            <a:r>
              <a:rPr lang="en-US" sz="2400" dirty="0" err="1"/>
              <a:t>Guha</a:t>
            </a:r>
            <a:r>
              <a:rPr lang="en-US" sz="2400" dirty="0"/>
              <a:t>, R. </a:t>
            </a:r>
            <a:r>
              <a:rPr lang="en-US" sz="2400" dirty="0" err="1"/>
              <a:t>Rastogi</a:t>
            </a:r>
            <a:r>
              <a:rPr lang="en-US" sz="2400" dirty="0"/>
              <a:t>, and K. Shim, 1998)</a:t>
            </a:r>
          </a:p>
          <a:p>
            <a:pPr lvl="1">
              <a:spcBef>
                <a:spcPts val="300"/>
              </a:spcBef>
            </a:pPr>
            <a:r>
              <a:rPr lang="en-US" sz="2400" dirty="0"/>
              <a:t>Represent a cluster using a set of well-scattered representative points</a:t>
            </a:r>
          </a:p>
          <a:p>
            <a:pPr>
              <a:spcBef>
                <a:spcPts val="300"/>
              </a:spcBef>
            </a:pPr>
            <a:r>
              <a:rPr lang="en-US" sz="2400" dirty="0"/>
              <a:t>Cluster distance: Minimum distance between the representative points chosen</a:t>
            </a:r>
          </a:p>
          <a:p>
            <a:pPr lvl="1">
              <a:spcBef>
                <a:spcPts val="300"/>
              </a:spcBef>
            </a:pPr>
            <a:r>
              <a:rPr lang="en-US" sz="2400" dirty="0"/>
              <a:t> This incorporates features of both single link and average link</a:t>
            </a:r>
          </a:p>
          <a:p>
            <a:pPr>
              <a:spcBef>
                <a:spcPts val="300"/>
              </a:spcBef>
            </a:pPr>
            <a:r>
              <a:rPr lang="en-US" sz="2400" dirty="0"/>
              <a:t>Shrinking factor α: The points are shrunk towards the centroid by a factor α</a:t>
            </a:r>
          </a:p>
          <a:p>
            <a:pPr lvl="1">
              <a:spcBef>
                <a:spcPts val="300"/>
              </a:spcBef>
            </a:pPr>
            <a:r>
              <a:rPr lang="en-US" sz="2400" dirty="0"/>
              <a:t>Far away points are shrunk more towards the center: More robust to outliers</a:t>
            </a:r>
          </a:p>
          <a:p>
            <a:pPr>
              <a:spcBef>
                <a:spcPts val="300"/>
              </a:spcBef>
            </a:pPr>
            <a:r>
              <a:rPr lang="en-US" sz="2400" dirty="0"/>
              <a:t>Choosing scattered points helps CURE capture clusters of arbitrary shapes </a:t>
            </a:r>
          </a:p>
        </p:txBody>
      </p:sp>
      <p:pic>
        <p:nvPicPr>
          <p:cNvPr id="2" name="Picture 1"/>
          <p:cNvPicPr>
            <a:picLocks noChangeAspect="1"/>
          </p:cNvPicPr>
          <p:nvPr/>
        </p:nvPicPr>
        <p:blipFill>
          <a:blip r:embed="rId3"/>
          <a:stretch>
            <a:fillRect/>
          </a:stretch>
        </p:blipFill>
        <p:spPr>
          <a:xfrm>
            <a:off x="0" y="4186177"/>
            <a:ext cx="4417483" cy="1853567"/>
          </a:xfrm>
          <a:prstGeom prst="rect">
            <a:avLst/>
          </a:prstGeom>
        </p:spPr>
      </p:pic>
      <p:grpSp>
        <p:nvGrpSpPr>
          <p:cNvPr id="7" name="Group 6"/>
          <p:cNvGrpSpPr/>
          <p:nvPr/>
        </p:nvGrpSpPr>
        <p:grpSpPr>
          <a:xfrm>
            <a:off x="4446884" y="4039471"/>
            <a:ext cx="5966668" cy="2085397"/>
            <a:chOff x="5924204" y="4772603"/>
            <a:chExt cx="5966668" cy="2085397"/>
          </a:xfrm>
        </p:grpSpPr>
        <p:pic>
          <p:nvPicPr>
            <p:cNvPr id="3" name="Picture 2"/>
            <p:cNvPicPr>
              <a:picLocks noChangeAspect="1"/>
            </p:cNvPicPr>
            <p:nvPr/>
          </p:nvPicPr>
          <p:blipFill>
            <a:blip r:embed="rId4"/>
            <a:stretch>
              <a:fillRect/>
            </a:stretch>
          </p:blipFill>
          <p:spPr>
            <a:xfrm>
              <a:off x="5924204" y="4772603"/>
              <a:ext cx="858693" cy="2085397"/>
            </a:xfrm>
            <a:prstGeom prst="rect">
              <a:avLst/>
            </a:prstGeom>
          </p:spPr>
        </p:pic>
        <p:pic>
          <p:nvPicPr>
            <p:cNvPr id="4" name="Picture 3"/>
            <p:cNvPicPr>
              <a:picLocks noChangeAspect="1"/>
            </p:cNvPicPr>
            <p:nvPr/>
          </p:nvPicPr>
          <p:blipFill>
            <a:blip r:embed="rId5"/>
            <a:stretch>
              <a:fillRect/>
            </a:stretch>
          </p:blipFill>
          <p:spPr>
            <a:xfrm>
              <a:off x="6985639" y="5243368"/>
              <a:ext cx="1550421" cy="1143866"/>
            </a:xfrm>
            <a:prstGeom prst="rect">
              <a:avLst/>
            </a:prstGeom>
          </p:spPr>
        </p:pic>
        <p:sp>
          <p:nvSpPr>
            <p:cNvPr id="5" name="Right Arrow 4"/>
            <p:cNvSpPr/>
            <p:nvPr/>
          </p:nvSpPr>
          <p:spPr>
            <a:xfrm>
              <a:off x="8808113" y="5621337"/>
              <a:ext cx="369455" cy="3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내용 개체 틀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7338" y="4772603"/>
              <a:ext cx="862747" cy="2084399"/>
            </a:xfrm>
            <a:prstGeom prst="rect">
              <a:avLst/>
            </a:prstGeom>
          </p:spPr>
        </p:pic>
        <p:pic>
          <p:nvPicPr>
            <p:cNvPr id="8" name="그림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9186" y="5243368"/>
              <a:ext cx="1551686" cy="1144800"/>
            </a:xfrm>
            <a:prstGeom prst="rect">
              <a:avLst/>
            </a:prstGeom>
          </p:spPr>
        </p:pic>
      </p:grpSp>
      <p:sp>
        <p:nvSpPr>
          <p:cNvPr id="6" name="TextBox 5"/>
          <p:cNvSpPr txBox="1"/>
          <p:nvPr/>
        </p:nvSpPr>
        <p:spPr>
          <a:xfrm>
            <a:off x="3315419" y="6186456"/>
            <a:ext cx="2604721" cy="307777"/>
          </a:xfrm>
          <a:prstGeom prst="rect">
            <a:avLst/>
          </a:prstGeom>
          <a:solidFill>
            <a:srgbClr val="FFFF00"/>
          </a:solidFill>
        </p:spPr>
        <p:txBody>
          <a:bodyPr wrap="square" rtlCol="0">
            <a:spAutoFit/>
          </a:bodyPr>
          <a:lstStyle/>
          <a:p>
            <a:r>
              <a:rPr lang="en-US" sz="1400" dirty="0"/>
              <a:t>Courtesy: </a:t>
            </a:r>
            <a:r>
              <a:rPr lang="en-US" sz="1400" dirty="0" err="1"/>
              <a:t>Kyuseok</a:t>
            </a:r>
            <a:r>
              <a:rPr lang="en-US" sz="1400" dirty="0"/>
              <a:t> Shim@SNU.KR</a:t>
            </a:r>
          </a:p>
        </p:txBody>
      </p:sp>
    </p:spTree>
    <p:extLst>
      <p:ext uri="{BB962C8B-B14F-4D97-AF65-F5344CB8AC3E}">
        <p14:creationId xmlns:p14="http://schemas.microsoft.com/office/powerpoint/2010/main" val="3784642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508000" y="0"/>
            <a:ext cx="11092873" cy="1258091"/>
          </a:xfrm>
        </p:spPr>
        <p:txBody>
          <a:bodyPr>
            <a:noAutofit/>
          </a:bodyPr>
          <a:lstStyle/>
          <a:p>
            <a:r>
              <a:rPr lang="en-US" altLang="zh-CN" dirty="0">
                <a:ea typeface="SimSun" panose="02010600030101010101" pitchFamily="2" charset="-122"/>
              </a:rPr>
              <a:t>CHAMELEON: Hierarchical Clustering Using Dynamic Modeling  </a:t>
            </a:r>
            <a:endParaRPr lang="en-US" altLang="en-US" dirty="0"/>
          </a:p>
        </p:txBody>
      </p:sp>
      <p:sp>
        <p:nvSpPr>
          <p:cNvPr id="25604" name="Rectangle 3"/>
          <p:cNvSpPr>
            <a:spLocks noGrp="1" noChangeArrowheads="1"/>
          </p:cNvSpPr>
          <p:nvPr>
            <p:ph idx="1"/>
          </p:nvPr>
        </p:nvSpPr>
        <p:spPr>
          <a:xfrm>
            <a:off x="578416" y="1258092"/>
            <a:ext cx="10765576" cy="5133108"/>
          </a:xfrm>
        </p:spPr>
        <p:txBody>
          <a:bodyPr/>
          <a:lstStyle/>
          <a:p>
            <a:pPr marL="457200" indent="-457200">
              <a:spcAft>
                <a:spcPts val="600"/>
              </a:spcAft>
            </a:pPr>
            <a:r>
              <a:rPr lang="en-US" altLang="zh-CN" sz="2400" dirty="0">
                <a:ea typeface="SimSun" panose="02010600030101010101" pitchFamily="2" charset="-122"/>
              </a:rPr>
              <a:t>CHAMELEON: A graph partitioning approach (G. </a:t>
            </a:r>
            <a:r>
              <a:rPr lang="en-US" altLang="zh-CN" sz="2400" dirty="0" err="1">
                <a:ea typeface="SimSun" panose="02010600030101010101" pitchFamily="2" charset="-122"/>
              </a:rPr>
              <a:t>Karypis</a:t>
            </a:r>
            <a:r>
              <a:rPr lang="en-US" altLang="zh-CN" sz="2400" dirty="0">
                <a:ea typeface="SimSun" panose="02010600030101010101" pitchFamily="2" charset="-122"/>
              </a:rPr>
              <a:t>, E. H. Han, and V. Kumar, 1999) </a:t>
            </a:r>
          </a:p>
          <a:p>
            <a:pPr marL="457200" indent="-457200">
              <a:spcAft>
                <a:spcPts val="600"/>
              </a:spcAft>
            </a:pPr>
            <a:r>
              <a:rPr lang="en-US" altLang="zh-CN" sz="2400" dirty="0">
                <a:ea typeface="SimSun" panose="02010600030101010101" pitchFamily="2" charset="-122"/>
              </a:rPr>
              <a:t>Measures the similarity based on a dynamic model</a:t>
            </a:r>
          </a:p>
          <a:p>
            <a:pPr marL="914400" lvl="1" indent="-457200">
              <a:spcAft>
                <a:spcPts val="600"/>
              </a:spcAft>
            </a:pPr>
            <a:r>
              <a:rPr lang="en-US" altLang="zh-CN" sz="2400" dirty="0">
                <a:ea typeface="SimSun" panose="02010600030101010101" pitchFamily="2" charset="-122"/>
              </a:rPr>
              <a:t>Two clusters are merged only if the </a:t>
            </a:r>
            <a:r>
              <a:rPr lang="en-US" altLang="zh-CN" sz="2400" i="1" dirty="0">
                <a:solidFill>
                  <a:srgbClr val="FF0000"/>
                </a:solidFill>
                <a:ea typeface="SimSun" panose="02010600030101010101" pitchFamily="2" charset="-122"/>
              </a:rPr>
              <a:t>interconnectivity</a:t>
            </a:r>
            <a:r>
              <a:rPr lang="en-US" altLang="zh-CN" sz="2400" dirty="0">
                <a:solidFill>
                  <a:schemeClr val="hlink"/>
                </a:solidFill>
                <a:ea typeface="SimSun" panose="02010600030101010101" pitchFamily="2" charset="-122"/>
              </a:rPr>
              <a:t> </a:t>
            </a:r>
            <a:r>
              <a:rPr lang="en-US" altLang="zh-CN" sz="2400" dirty="0">
                <a:ea typeface="SimSun" panose="02010600030101010101" pitchFamily="2" charset="-122"/>
              </a:rPr>
              <a:t>and </a:t>
            </a:r>
            <a:r>
              <a:rPr lang="en-US" altLang="zh-CN" sz="2400" i="1" dirty="0">
                <a:solidFill>
                  <a:srgbClr val="FF0000"/>
                </a:solidFill>
                <a:ea typeface="SimSun" panose="02010600030101010101" pitchFamily="2" charset="-122"/>
              </a:rPr>
              <a:t>closeness (proximity)</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between two clusters are high </a:t>
            </a:r>
            <a:r>
              <a:rPr lang="en-US" altLang="zh-CN" sz="2400" i="1" dirty="0">
                <a:ea typeface="SimSun" panose="02010600030101010101" pitchFamily="2" charset="-122"/>
              </a:rPr>
              <a:t>relative to</a:t>
            </a:r>
            <a:r>
              <a:rPr lang="en-US" altLang="zh-CN" sz="2400" dirty="0">
                <a:ea typeface="SimSun" panose="02010600030101010101" pitchFamily="2" charset="-122"/>
              </a:rPr>
              <a:t> the internal interconnectivity of the clusters and closeness of items within the clusters </a:t>
            </a:r>
          </a:p>
          <a:p>
            <a:pPr marL="457200" indent="-457200">
              <a:spcAft>
                <a:spcPts val="600"/>
              </a:spcAft>
            </a:pPr>
            <a:r>
              <a:rPr lang="en-US" altLang="zh-CN" sz="2400" dirty="0">
                <a:ea typeface="SimSun" panose="02010600030101010101" pitchFamily="2" charset="-122"/>
              </a:rPr>
              <a:t>A graph-based, two-phase algorithm</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 graph-partitioning algorithm: Cluster objects into a large number of relatively small sub-clusters</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an agglomerative hierarchical clustering algorithm:  Find the genuine clusters by repeatedly combining these sub-clusters</a:t>
            </a:r>
          </a:p>
        </p:txBody>
      </p:sp>
    </p:spTree>
    <p:extLst>
      <p:ext uri="{BB962C8B-B14F-4D97-AF65-F5344CB8AC3E}">
        <p14:creationId xmlns:p14="http://schemas.microsoft.com/office/powerpoint/2010/main" val="1975755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Overall Framework of CHAMELEON</a:t>
            </a:r>
            <a:endParaRPr lang="en-US" altLang="en-US" dirty="0"/>
          </a:p>
        </p:txBody>
      </p:sp>
      <p:grpSp>
        <p:nvGrpSpPr>
          <p:cNvPr id="4" name="Group 3"/>
          <p:cNvGrpSpPr/>
          <p:nvPr/>
        </p:nvGrpSpPr>
        <p:grpSpPr>
          <a:xfrm>
            <a:off x="1143000" y="1239376"/>
            <a:ext cx="9906000" cy="5453340"/>
            <a:chOff x="1600200" y="1524000"/>
            <a:chExt cx="9906000" cy="5453340"/>
          </a:xfrm>
        </p:grpSpPr>
        <p:sp>
          <p:nvSpPr>
            <p:cNvPr id="5" name="Oval 159"/>
            <p:cNvSpPr>
              <a:spLocks noChangeArrowheads="1"/>
            </p:cNvSpPr>
            <p:nvPr/>
          </p:nvSpPr>
          <p:spPr bwMode="auto">
            <a:xfrm>
              <a:off x="7543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AutoShape 211"/>
            <p:cNvSpPr>
              <a:spLocks noChangeArrowheads="1"/>
            </p:cNvSpPr>
            <p:nvPr/>
          </p:nvSpPr>
          <p:spPr bwMode="auto">
            <a:xfrm>
              <a:off x="1600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Line 212"/>
            <p:cNvSpPr>
              <a:spLocks noChangeShapeType="1"/>
            </p:cNvSpPr>
            <p:nvPr/>
          </p:nvSpPr>
          <p:spPr bwMode="auto">
            <a:xfrm>
              <a:off x="2362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 name="Text Box 213"/>
            <p:cNvSpPr txBox="1">
              <a:spLocks noChangeArrowheads="1"/>
            </p:cNvSpPr>
            <p:nvPr/>
          </p:nvSpPr>
          <p:spPr bwMode="auto">
            <a:xfrm>
              <a:off x="2286000" y="1524000"/>
              <a:ext cx="1885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Construct (K-NN)</a:t>
              </a:r>
            </a:p>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Sparse Graph</a:t>
              </a:r>
            </a:p>
          </p:txBody>
        </p:sp>
        <p:sp>
          <p:nvSpPr>
            <p:cNvPr id="9" name="Line 214"/>
            <p:cNvSpPr>
              <a:spLocks noChangeShapeType="1"/>
            </p:cNvSpPr>
            <p:nvPr/>
          </p:nvSpPr>
          <p:spPr bwMode="auto">
            <a:xfrm>
              <a:off x="6477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 name="Text Box 215"/>
            <p:cNvSpPr txBox="1">
              <a:spLocks noChangeArrowheads="1"/>
            </p:cNvSpPr>
            <p:nvPr/>
          </p:nvSpPr>
          <p:spPr bwMode="auto">
            <a:xfrm>
              <a:off x="6464300" y="1828800"/>
              <a:ext cx="114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Partition the Graph</a:t>
              </a:r>
            </a:p>
          </p:txBody>
        </p:sp>
        <p:sp>
          <p:nvSpPr>
            <p:cNvPr id="11" name="Text Box 218"/>
            <p:cNvSpPr txBox="1">
              <a:spLocks noChangeArrowheads="1"/>
            </p:cNvSpPr>
            <p:nvPr/>
          </p:nvSpPr>
          <p:spPr bwMode="auto">
            <a:xfrm>
              <a:off x="8610600" y="42672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Merge Partition</a:t>
              </a:r>
            </a:p>
          </p:txBody>
        </p:sp>
        <p:sp>
          <p:nvSpPr>
            <p:cNvPr id="12" name="Line 219"/>
            <p:cNvSpPr>
              <a:spLocks noChangeShapeType="1"/>
            </p:cNvSpPr>
            <p:nvPr/>
          </p:nvSpPr>
          <p:spPr bwMode="auto">
            <a:xfrm>
              <a:off x="9753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 name="Line 220"/>
            <p:cNvSpPr>
              <a:spLocks noChangeShapeType="1"/>
            </p:cNvSpPr>
            <p:nvPr/>
          </p:nvSpPr>
          <p:spPr bwMode="auto">
            <a:xfrm>
              <a:off x="10287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 name="Line 221"/>
            <p:cNvSpPr>
              <a:spLocks noChangeShapeType="1"/>
            </p:cNvSpPr>
            <p:nvPr/>
          </p:nvSpPr>
          <p:spPr bwMode="auto">
            <a:xfrm flipH="1">
              <a:off x="8305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 name="Text Box 222"/>
            <p:cNvSpPr txBox="1">
              <a:spLocks noChangeArrowheads="1"/>
            </p:cNvSpPr>
            <p:nvPr/>
          </p:nvSpPr>
          <p:spPr bwMode="auto">
            <a:xfrm>
              <a:off x="4953000" y="5715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Final Clusters</a:t>
              </a:r>
            </a:p>
          </p:txBody>
        </p:sp>
        <p:sp>
          <p:nvSpPr>
            <p:cNvPr id="16" name="Text Box 224"/>
            <p:cNvSpPr txBox="1">
              <a:spLocks noChangeArrowheads="1"/>
            </p:cNvSpPr>
            <p:nvPr/>
          </p:nvSpPr>
          <p:spPr bwMode="auto">
            <a:xfrm>
              <a:off x="1600200" y="3048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Data Set</a:t>
              </a:r>
            </a:p>
          </p:txBody>
        </p:sp>
        <p:grpSp>
          <p:nvGrpSpPr>
            <p:cNvPr id="17" name="Group 271"/>
            <p:cNvGrpSpPr>
              <a:grpSpLocks/>
            </p:cNvGrpSpPr>
            <p:nvPr/>
          </p:nvGrpSpPr>
          <p:grpSpPr bwMode="auto">
            <a:xfrm>
              <a:off x="7543800" y="1536700"/>
              <a:ext cx="2057400" cy="2184400"/>
              <a:chOff x="6019800" y="1536700"/>
              <a:chExt cx="2057400" cy="2184400"/>
            </a:xfrm>
          </p:grpSpPr>
          <p:sp>
            <p:nvSpPr>
              <p:cNvPr id="197" name="Oval 74"/>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nvGrpSpPr>
              <p:cNvPr id="198" name="Group 75"/>
              <p:cNvGrpSpPr>
                <a:grpSpLocks/>
              </p:cNvGrpSpPr>
              <p:nvPr/>
            </p:nvGrpSpPr>
            <p:grpSpPr bwMode="auto">
              <a:xfrm>
                <a:off x="6553200" y="1905000"/>
                <a:ext cx="292100" cy="533400"/>
                <a:chOff x="4128" y="1200"/>
                <a:chExt cx="184" cy="336"/>
              </a:xfrm>
            </p:grpSpPr>
            <p:sp>
              <p:nvSpPr>
                <p:cNvPr id="262"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3"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4"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5" name="Line 79"/>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6" name="Line 80"/>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7" name="Line 81"/>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8"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9" name="Line 83"/>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70" name="Line 84"/>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199" name="Oval 85"/>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0" name="Oval 86"/>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1" name="Oval 87"/>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2" name="Oval 88"/>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3" name="Oval 89"/>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4" name="Oval 90"/>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5" name="Line 91"/>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6" name="Line 92"/>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7" name="Line 93"/>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8" name="Oval 94"/>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9" name="Oval 95"/>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0" name="Oval 96"/>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1" name="Oval 97"/>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2" name="Oval 98"/>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3" name="Oval 99"/>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4" name="Oval 100"/>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5" name="Oval 101"/>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6" name="Oval 102"/>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7" name="Oval 103"/>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8" name="Oval 104"/>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9" name="Line 105"/>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0" name="Line 106"/>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1" name="Line 107"/>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2" name="Line 108"/>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3" name="Line 109"/>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4" name="Line 110"/>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5" name="Line 111"/>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6" name="Oval 112"/>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7" name="Oval 113"/>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8" name="Oval 114"/>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9" name="Oval 115"/>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0" name="Oval 116"/>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1" name="Oval 117"/>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2" name="Oval 118"/>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3" name="Oval 119"/>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4" name="Oval 120"/>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5" name="Oval 121"/>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6" name="Line 122"/>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7" name="Line 123"/>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8" name="Line 124"/>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9" name="Line 125"/>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0" name="Line 126"/>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1" name="Line 127"/>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2" name="Line 128"/>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3" name="Line 129"/>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4" name="Line 130"/>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5" name="Line 131"/>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6" name="Line 132"/>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7" name="Line 133"/>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8" name="Line 216"/>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9" name="Line 217"/>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0" name="Line 239"/>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1" name="Line 240"/>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2" name="Line 241"/>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3" name="Line 242"/>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4" name="Line 243"/>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5" name="Line 244"/>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6" name="Line 245"/>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7" name="Line 246"/>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8" name="Line 247"/>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9" name="Line 248"/>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0" name="Line 249"/>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1" name="Line 256"/>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8" name="Group 269"/>
            <p:cNvGrpSpPr>
              <a:grpSpLocks/>
            </p:cNvGrpSpPr>
            <p:nvPr/>
          </p:nvGrpSpPr>
          <p:grpSpPr bwMode="auto">
            <a:xfrm>
              <a:off x="5105400" y="3886200"/>
              <a:ext cx="2882900" cy="2273300"/>
              <a:chOff x="3898900" y="4114800"/>
              <a:chExt cx="2882900" cy="2273300"/>
            </a:xfrm>
          </p:grpSpPr>
          <p:sp>
            <p:nvSpPr>
              <p:cNvPr id="113" name="Oval 134"/>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4" name="Oval 135"/>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5" name="Oval 136"/>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6" name="Line 137"/>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7" name="Line 138"/>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8" name="Line 139"/>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9" name="Oval 140"/>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0" name="Oval 141"/>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1" name="Line 142"/>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2" name="Line 143"/>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3" name="Line 144"/>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4" name="Oval 145"/>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5" name="Oval 146"/>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6" name="Oval 147"/>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7" name="Oval 148"/>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8" name="Oval 149"/>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9" name="Oval 150"/>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0" name="Line 151"/>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1" name="Line 152"/>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2" name="Line 153"/>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3" name="Line 154"/>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4" name="Oval 155"/>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5" name="Oval 156"/>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6" name="Oval 157"/>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7" name="Oval 158"/>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8" name="Oval 160"/>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9" name="Oval 161"/>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0" name="Oval 162"/>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1" name="Oval 163"/>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2" name="Oval 164"/>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3" name="Oval 165"/>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4" name="Line 166"/>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5" name="Line 167"/>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6" name="Line 168"/>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7" name="Line 169"/>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8" name="Line 170"/>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9" name="Line 171"/>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0" name="Line 172"/>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1" name="Line 173"/>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2" name="Oval 174"/>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3" name="Oval 175"/>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4" name="Oval 176"/>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5" name="Oval 177"/>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6" name="Oval 178"/>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7" name="Oval 179"/>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8" name="Oval 180"/>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9" name="Oval 181"/>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0" name="Oval 182"/>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1" name="Oval 183"/>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2" name="Line 184"/>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3" name="Line 185"/>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4" name="Line 186"/>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5" name="Line 187"/>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6" name="Line 188"/>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7" name="Line 189"/>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8" name="Line 190"/>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9" name="Line 191"/>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0" name="Line 192"/>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1" name="Line 193"/>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2" name="Line 194"/>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3" name="Line 195"/>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4" name="Line 196"/>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5" name="Line 197"/>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6" name="Line 198"/>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7" name="Line 199"/>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8" name="Line 200"/>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9" name="Line 201"/>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0" name="Line 202"/>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1" name="Line 203"/>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2" name="Line 204"/>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3" name="Line 205"/>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4" name="Line 206"/>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5" name="Line 207"/>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6" name="Line 208"/>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7" name="Line 209"/>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8" name="Line 250"/>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9" name="Line 251"/>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0" name="Line 252"/>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1" name="Line 253"/>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2" name="Line 254"/>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3" name="Line 255"/>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4" name="Line 257"/>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5" name="Line 258"/>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6" name="Line 259"/>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9" name="Group 270"/>
            <p:cNvGrpSpPr>
              <a:grpSpLocks/>
            </p:cNvGrpSpPr>
            <p:nvPr/>
          </p:nvGrpSpPr>
          <p:grpSpPr bwMode="auto">
            <a:xfrm>
              <a:off x="3429000" y="1689100"/>
              <a:ext cx="2895600" cy="2336800"/>
              <a:chOff x="1905000" y="1689100"/>
              <a:chExt cx="2895600" cy="2336800"/>
            </a:xfrm>
          </p:grpSpPr>
          <p:sp>
            <p:nvSpPr>
              <p:cNvPr id="22" name="Oval 3"/>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4"/>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5"/>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Line 6"/>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 name="Oval 7"/>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Oval 8"/>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Line 9"/>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9" name="Line 10"/>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0" name="Line 11"/>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1" name="Oval 12"/>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3"/>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4"/>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5"/>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6"/>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7"/>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Line 18"/>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8" name="Line 19"/>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9" name="Line 20"/>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0" name="Line 21"/>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1" name="Oval 22"/>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3"/>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4"/>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25"/>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6"/>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7"/>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8"/>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29"/>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30"/>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31"/>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32"/>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Line 33"/>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3" name="Line 34"/>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4" name="Line 35"/>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5" name="Line 36"/>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6" name="Line 37"/>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7" name="Line 38"/>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8" name="Line 39"/>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9" name="Oval 40"/>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41"/>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42"/>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43"/>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44"/>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45"/>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46"/>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47"/>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48"/>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49"/>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Line 50"/>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0" name="Line 51"/>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1" name="Line 52"/>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2" name="Line 53"/>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3" name="Line 54"/>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4" name="Line 55"/>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5" name="Line 56"/>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6" name="Line 57"/>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7" name="Line 58"/>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8" name="Line 59"/>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9" name="Line 60"/>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0" name="Line 61"/>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1" name="Line 62"/>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2" name="Line 63"/>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3" name="Line 64"/>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4" name="Line 65"/>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5" name="Line 66"/>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6" name="Line 67"/>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7" name="Line 68"/>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8" name="Line 69"/>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9" name="Line 70"/>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0" name="Line 71"/>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1" name="Line 72"/>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2" name="Line 73"/>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3" name="Line 223"/>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4" name="Line 225"/>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5" name="Line 226"/>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6" name="Line 227"/>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7" name="Line 228"/>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8" name="Line 229"/>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9" name="Line 230"/>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0" name="Line 231"/>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1" name="Line 232"/>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2" name="Line 233"/>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3" name="Line 234"/>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4" name="Line 235"/>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5" name="Line 236"/>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6" name="Line 237"/>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7" name="Line 238"/>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8" name="Line 260"/>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9" name="Line 261"/>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0" name="Line 262"/>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1" name="Line 263"/>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2" name="Line 264"/>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20" name="Text Box 265"/>
            <p:cNvSpPr txBox="1">
              <a:spLocks noChangeArrowheads="1"/>
            </p:cNvSpPr>
            <p:nvPr/>
          </p:nvSpPr>
          <p:spPr bwMode="auto">
            <a:xfrm>
              <a:off x="1676400" y="3733801"/>
              <a:ext cx="2743200" cy="1323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1714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K-NN Graph:  </a:t>
              </a:r>
              <a:r>
                <a:rPr lang="en-US" altLang="zh-CN" sz="2000" dirty="0">
                  <a:solidFill>
                    <a:srgbClr val="000000"/>
                  </a:solidFill>
                  <a:latin typeface="Calibri" panose="020F0502020204030204" pitchFamily="34" charset="0"/>
                  <a:ea typeface="SimSun" panose="02010600030101010101" pitchFamily="2" charset="-122"/>
                </a:rPr>
                <a:t>Points</a:t>
              </a:r>
              <a:r>
                <a:rPr lang="en-US" altLang="zh-CN" sz="2000" b="1" dirty="0">
                  <a:solidFill>
                    <a:srgbClr val="000000"/>
                  </a:solidFill>
                  <a:latin typeface="Calibri" panose="020F0502020204030204" pitchFamily="34" charset="0"/>
                  <a:ea typeface="SimSun" panose="02010600030101010101" pitchFamily="2" charset="-122"/>
                </a:rPr>
                <a:t> </a:t>
              </a:r>
              <a:r>
                <a:rPr lang="en-US" altLang="zh-CN" sz="2000" dirty="0">
                  <a:solidFill>
                    <a:srgbClr val="000000"/>
                  </a:solidFill>
                  <a:latin typeface="Calibri" panose="020F0502020204030204" pitchFamily="34" charset="0"/>
                  <a:ea typeface="SimSun" panose="02010600030101010101" pitchFamily="2" charset="-122"/>
                </a:rPr>
                <a:t>p and q are connected if q is among the top-k closest neighbors of p</a:t>
              </a:r>
            </a:p>
          </p:txBody>
        </p:sp>
        <p:sp>
          <p:nvSpPr>
            <p:cNvPr id="21" name="Text Box 266"/>
            <p:cNvSpPr txBox="1">
              <a:spLocks noChangeArrowheads="1"/>
            </p:cNvSpPr>
            <p:nvPr/>
          </p:nvSpPr>
          <p:spPr bwMode="auto">
            <a:xfrm>
              <a:off x="8229600" y="4884459"/>
              <a:ext cx="3276600" cy="20928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interconnectivity:  </a:t>
              </a:r>
              <a:r>
                <a:rPr lang="en-US" altLang="zh-CN" sz="2000" dirty="0">
                  <a:solidFill>
                    <a:srgbClr val="000000"/>
                  </a:solidFill>
                  <a:latin typeface="Calibri" panose="020F0502020204030204" pitchFamily="34" charset="0"/>
                  <a:ea typeface="SimSun" panose="02010600030101010101" pitchFamily="2" charset="-122"/>
                </a:rPr>
                <a:t>connectivity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connectivity</a:t>
              </a:r>
            </a:p>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closeness: </a:t>
              </a:r>
              <a:r>
                <a:rPr lang="en-US" altLang="zh-CN" sz="2000" dirty="0">
                  <a:solidFill>
                    <a:srgbClr val="000000"/>
                  </a:solidFill>
                  <a:latin typeface="Calibri" panose="020F0502020204030204" pitchFamily="34" charset="0"/>
                  <a:ea typeface="SimSun" panose="02010600030101010101" pitchFamily="2" charset="-122"/>
                </a:rPr>
                <a:t>closeness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closeness</a:t>
              </a:r>
            </a:p>
          </p:txBody>
        </p:sp>
      </p:grpSp>
    </p:spTree>
    <p:extLst>
      <p:ext uri="{BB962C8B-B14F-4D97-AF65-F5344CB8AC3E}">
        <p14:creationId xmlns:p14="http://schemas.microsoft.com/office/powerpoint/2010/main" val="30687656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t>KNN Graphs and Interconnectivity</a:t>
            </a:r>
            <a:endParaRPr lang="en-US" altLang="en-US" sz="3600" dirty="0"/>
          </a:p>
        </p:txBody>
      </p:sp>
      <p:sp>
        <p:nvSpPr>
          <p:cNvPr id="25604" name="Rectangle 3"/>
          <p:cNvSpPr>
            <a:spLocks noGrp="1" noChangeArrowheads="1"/>
          </p:cNvSpPr>
          <p:nvPr>
            <p:ph idx="1"/>
          </p:nvPr>
        </p:nvSpPr>
        <p:spPr>
          <a:xfrm>
            <a:off x="406400" y="1239985"/>
            <a:ext cx="11281624" cy="5133108"/>
          </a:xfrm>
        </p:spPr>
        <p:txBody>
          <a:bodyPr/>
          <a:lstStyle/>
          <a:p>
            <a:pPr>
              <a:spcAft>
                <a:spcPts val="600"/>
              </a:spcAft>
            </a:pPr>
            <a:r>
              <a:rPr lang="en-US" altLang="zh-CN" sz="2400" dirty="0">
                <a:ea typeface="SimSun" panose="02010600030101010101" pitchFamily="2" charset="-122"/>
              </a:rPr>
              <a:t>K-nearest neighbor (KNN) graphs from an original data in 2D:</a:t>
            </a:r>
          </a:p>
          <a:p>
            <a:pPr>
              <a:spcAft>
                <a:spcPts val="600"/>
              </a:spcAft>
            </a:pPr>
            <a:endParaRPr lang="en-US" altLang="zh-CN" sz="2400" i="1" dirty="0">
              <a:ea typeface="SimSun" panose="02010600030101010101" pitchFamily="2" charset="-122"/>
            </a:endParaRPr>
          </a:p>
          <a:p>
            <a:pPr>
              <a:spcAft>
                <a:spcPts val="600"/>
              </a:spcAft>
            </a:pPr>
            <a:endParaRPr lang="en-US" altLang="zh-CN" sz="2400" i="1" dirty="0">
              <a:ea typeface="SimSun" panose="02010600030101010101" pitchFamily="2" charset="-122"/>
            </a:endParaRPr>
          </a:p>
          <a:p>
            <a:pPr>
              <a:spcAft>
                <a:spcPts val="600"/>
              </a:spcAft>
            </a:pPr>
            <a:endParaRPr lang="en-US" altLang="zh-CN" sz="2400" i="1" dirty="0">
              <a:ea typeface="SimSun" panose="02010600030101010101" pitchFamily="2" charset="-122"/>
            </a:endParaRPr>
          </a:p>
          <a:p>
            <a:pPr marL="0" indent="0">
              <a:spcAft>
                <a:spcPts val="600"/>
              </a:spcAft>
              <a:buNone/>
            </a:pPr>
            <a:endParaRPr lang="en-US" altLang="zh-CN" sz="2400" i="1" dirty="0">
              <a:ea typeface="SimSun" panose="02010600030101010101" pitchFamily="2" charset="-122"/>
            </a:endParaRPr>
          </a:p>
          <a:p>
            <a:pPr>
              <a:spcAft>
                <a:spcPts val="600"/>
              </a:spcAft>
            </a:pPr>
            <a:r>
              <a:rPr lang="en-US" altLang="zh-CN" sz="2400" i="1" dirty="0">
                <a:ea typeface="SimSun" panose="02010600030101010101" pitchFamily="2" charset="-122"/>
              </a:rPr>
              <a:t>EC</a:t>
            </a:r>
            <a:r>
              <a:rPr lang="en-US" altLang="zh-CN" sz="2400" i="1" baseline="-25000" dirty="0">
                <a:ea typeface="SimSun" panose="02010600030101010101" pitchFamily="2" charset="-122"/>
              </a:rPr>
              <a:t>{Ci ,</a:t>
            </a:r>
            <a:r>
              <a:rPr lang="en-US" altLang="zh-CN" sz="2400" i="1" baseline="-25000" dirty="0" err="1">
                <a:ea typeface="SimSun" panose="02010600030101010101" pitchFamily="2" charset="-122"/>
              </a:rPr>
              <a:t>Cj</a:t>
            </a:r>
            <a:r>
              <a:rPr lang="en-US" altLang="zh-CN" sz="2400" i="1" baseline="-25000" dirty="0">
                <a:ea typeface="SimSun" panose="02010600030101010101" pitchFamily="2" charset="-122"/>
              </a:rPr>
              <a:t> } :</a:t>
            </a:r>
            <a:r>
              <a:rPr lang="en-US" altLang="zh-CN" sz="2400" dirty="0">
                <a:ea typeface="SimSun" panose="02010600030101010101" pitchFamily="2" charset="-122"/>
              </a:rPr>
              <a:t>The absolute interconnectivity between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and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p>
          <a:p>
            <a:pPr lvl="1">
              <a:spcAft>
                <a:spcPts val="600"/>
              </a:spcAft>
            </a:pPr>
            <a:r>
              <a:rPr lang="en-US" altLang="zh-CN" sz="2400" i="1" dirty="0">
                <a:ea typeface="SimSun" panose="02010600030101010101" pitchFamily="2" charset="-122"/>
              </a:rPr>
              <a:t>The sum </a:t>
            </a:r>
            <a:r>
              <a:rPr lang="en-US" altLang="zh-CN" sz="2400" dirty="0">
                <a:ea typeface="SimSun" panose="02010600030101010101" pitchFamily="2" charset="-122"/>
              </a:rPr>
              <a:t>of the weight of the edges that connect vertices in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to vertices in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p>
          <a:p>
            <a:pPr>
              <a:spcAft>
                <a:spcPts val="600"/>
              </a:spcAft>
            </a:pPr>
            <a:r>
              <a:rPr lang="en-US" altLang="zh-CN" sz="2400" dirty="0">
                <a:ea typeface="SimSun" panose="02010600030101010101" pitchFamily="2" charset="-122"/>
              </a:rPr>
              <a:t>Internal interconnectivity of a cluster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t>
            </a:r>
            <a:r>
              <a:rPr lang="en-US" altLang="zh-CN" sz="2400" dirty="0">
                <a:ea typeface="SimSun" panose="02010600030101010101" pitchFamily="2" charset="-122"/>
              </a:rPr>
              <a:t>:</a:t>
            </a:r>
            <a:r>
              <a:rPr lang="en-US" altLang="zh-CN" sz="2400" i="1" dirty="0">
                <a:ea typeface="SimSun" panose="02010600030101010101" pitchFamily="2" charset="-122"/>
              </a:rPr>
              <a:t> The size of its min-cut bisector </a:t>
            </a:r>
            <a:r>
              <a:rPr lang="en-US" altLang="zh-CN" sz="2400" i="1" dirty="0" err="1">
                <a:ea typeface="SimSun" panose="02010600030101010101" pitchFamily="2" charset="-122"/>
              </a:rPr>
              <a:t>EC</a:t>
            </a:r>
            <a:r>
              <a:rPr lang="en-US" altLang="zh-CN" sz="2400" i="1" baseline="-25000" dirty="0" err="1">
                <a:ea typeface="SimSun" panose="02010600030101010101" pitchFamily="2" charset="-122"/>
              </a:rPr>
              <a:t>Ci</a:t>
            </a:r>
            <a:r>
              <a:rPr lang="en-US" altLang="zh-CN" sz="2400" i="1" dirty="0">
                <a:ea typeface="SimSun" panose="02010600030101010101" pitchFamily="2" charset="-122"/>
              </a:rPr>
              <a:t> (i.e., the weighted sum </a:t>
            </a:r>
            <a:r>
              <a:rPr lang="en-US" altLang="zh-CN" sz="2400" dirty="0">
                <a:ea typeface="SimSun" panose="02010600030101010101" pitchFamily="2" charset="-122"/>
              </a:rPr>
              <a:t>of edges that partition the graph into two roughly equal parts)</a:t>
            </a:r>
          </a:p>
          <a:p>
            <a:pPr>
              <a:spcAft>
                <a:spcPts val="600"/>
              </a:spcAft>
            </a:pPr>
            <a:r>
              <a:rPr lang="en-US" altLang="zh-CN" sz="2400" dirty="0">
                <a:ea typeface="SimSun" panose="02010600030101010101" pitchFamily="2" charset="-122"/>
              </a:rPr>
              <a:t>Relative Interconnectivity (RI):  </a:t>
            </a:r>
            <a:endParaRPr lang="zh-CN" altLang="en-US" sz="2400" dirty="0">
              <a:ea typeface="SimSun" panose="02010600030101010101" pitchFamily="2"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698" y="1683945"/>
            <a:ext cx="9217215" cy="213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865" y="5687438"/>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76896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Relative Closeness &amp; Merge of Sub-Clusters</a:t>
            </a:r>
            <a:endParaRPr lang="en-US" altLang="en-US" dirty="0"/>
          </a:p>
        </p:txBody>
      </p:sp>
      <p:sp>
        <p:nvSpPr>
          <p:cNvPr id="25604" name="Rectangle 3"/>
          <p:cNvSpPr>
            <a:spLocks noGrp="1" noChangeArrowheads="1"/>
          </p:cNvSpPr>
          <p:nvPr>
            <p:ph idx="1"/>
          </p:nvPr>
        </p:nvSpPr>
        <p:spPr>
          <a:xfrm>
            <a:off x="406401" y="1239984"/>
            <a:ext cx="10611666" cy="5296617"/>
          </a:xfrm>
        </p:spPr>
        <p:txBody>
          <a:bodyPr/>
          <a:lstStyle/>
          <a:p>
            <a:pPr>
              <a:spcAft>
                <a:spcPts val="600"/>
              </a:spcAft>
              <a:defRPr/>
            </a:pPr>
            <a:r>
              <a:rPr lang="en-US" altLang="zh-CN" sz="2400" b="1" dirty="0">
                <a:ea typeface="SimSun" pitchFamily="2" charset="-122"/>
              </a:rPr>
              <a:t>Relative closeness </a:t>
            </a:r>
            <a:r>
              <a:rPr lang="en-US" altLang="zh-CN" sz="2400" dirty="0">
                <a:ea typeface="SimSun" pitchFamily="2" charset="-122"/>
              </a:rPr>
              <a:t>between a pair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The absolute closeness </a:t>
            </a:r>
            <a:r>
              <a:rPr lang="en-US" altLang="zh-CN" sz="2400" dirty="0">
                <a:ea typeface="SimSun" pitchFamily="2" charset="-122"/>
              </a:rPr>
              <a:t>between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normalized w.r.t. the internal closeness of the two clusters 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endParaRPr lang="en-US" altLang="zh-CN" sz="2400" i="1" dirty="0">
              <a:ea typeface="SimSun" pitchFamily="2" charset="-122"/>
            </a:endParaRPr>
          </a:p>
          <a:p>
            <a:pPr marL="0" indent="0">
              <a:spcAft>
                <a:spcPts val="600"/>
              </a:spcAft>
              <a:buNone/>
              <a:defRPr/>
            </a:pPr>
            <a:endParaRPr lang="en-US" altLang="zh-CN" sz="2400" i="1" dirty="0">
              <a:ea typeface="SimSun" pitchFamily="2" charset="-122"/>
            </a:endParaRPr>
          </a:p>
          <a:p>
            <a:pPr lvl="1">
              <a:spcAft>
                <a:spcPts val="600"/>
              </a:spcAft>
              <a:defRPr/>
            </a:pPr>
            <a:r>
              <a:rPr lang="en-US" altLang="zh-CN" sz="2400" dirty="0">
                <a:ea typeface="SimSun" pitchFamily="2" charset="-122"/>
              </a:rPr>
              <a:t> where             and </a:t>
            </a:r>
            <a:r>
              <a:rPr lang="en-US" altLang="zh-CN" sz="2400" i="1" dirty="0">
                <a:ea typeface="SimSun" pitchFamily="2" charset="-122"/>
              </a:rPr>
              <a:t>             </a:t>
            </a:r>
            <a:r>
              <a:rPr lang="en-US" altLang="zh-CN" sz="2400" dirty="0">
                <a:ea typeface="SimSun" pitchFamily="2" charset="-122"/>
              </a:rPr>
              <a:t>are the average weights of the edges that belong to the min-cut bisector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a:t>
            </a:r>
            <a:r>
              <a:rPr lang="en-US" altLang="zh-CN" sz="2400" dirty="0">
                <a:ea typeface="SimSun" pitchFamily="2" charset="-122"/>
              </a:rPr>
              <a:t>respectively, and   </a:t>
            </a:r>
            <a:r>
              <a:rPr lang="en-US" altLang="zh-CN" sz="2400" i="1" dirty="0">
                <a:ea typeface="SimSun" pitchFamily="2" charset="-122"/>
              </a:rPr>
              <a:t>                  </a:t>
            </a:r>
            <a:r>
              <a:rPr lang="en-US" altLang="zh-CN" sz="2400" dirty="0">
                <a:ea typeface="SimSun" pitchFamily="2" charset="-122"/>
              </a:rPr>
              <a:t>is the average weight of the edges that connect vertices in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to vertices in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r>
              <a:rPr lang="en-US" altLang="zh-CN" sz="2400" b="1" dirty="0">
                <a:ea typeface="SimSun" pitchFamily="2" charset="-122"/>
              </a:rPr>
              <a:t>Merge Sub-Clusters: </a:t>
            </a:r>
            <a:r>
              <a:rPr lang="en-US" altLang="zh-CN" sz="2400" dirty="0">
                <a:ea typeface="SimSun" pitchFamily="2" charset="-122"/>
              </a:rPr>
              <a:t> </a:t>
            </a:r>
          </a:p>
          <a:p>
            <a:pPr lvl="1">
              <a:spcAft>
                <a:spcPts val="600"/>
              </a:spcAft>
              <a:defRPr/>
            </a:pPr>
            <a:r>
              <a:rPr lang="en-US" altLang="zh-CN" sz="2400" dirty="0">
                <a:ea typeface="SimSun" pitchFamily="2" charset="-122"/>
              </a:rPr>
              <a:t>Merges only those pairs of clusters whose RI and RC are both above some user-specified thresholds </a:t>
            </a:r>
            <a:endParaRPr lang="en-US" altLang="zh-CN" sz="2400" i="1" dirty="0">
              <a:ea typeface="SimSun" pitchFamily="2" charset="-122"/>
            </a:endParaRPr>
          </a:p>
          <a:p>
            <a:pPr lvl="1">
              <a:spcAft>
                <a:spcPts val="600"/>
              </a:spcAft>
              <a:defRPr/>
            </a:pPr>
            <a:r>
              <a:rPr lang="en-US" altLang="zh-CN" sz="2400" dirty="0">
                <a:ea typeface="SimSun" pitchFamily="2" charset="-122"/>
              </a:rPr>
              <a:t>Merge those maximizing the function that combines RI and RC</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000" y="2365625"/>
            <a:ext cx="5368058" cy="108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465" y="3602249"/>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436" y="3602249"/>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040" y="3957849"/>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84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eaLnBrk="1" hangingPunct="1"/>
            <a:r>
              <a:rPr lang="en-US" altLang="zh-CN" dirty="0">
                <a:ea typeface="SimSun" panose="02010600030101010101" pitchFamily="2" charset="-122"/>
              </a:rPr>
              <a:t>Partitioning Algorithms: Basic Concepts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39130" y="1242350"/>
            <a:ext cx="10841076" cy="5105400"/>
          </a:xfrm>
        </p:spPr>
        <p:txBody>
          <a:bodyPr vert="horz" lIns="92075" tIns="46038" rIns="92075" bIns="46038" rtlCol="0">
            <a:noAutofit/>
          </a:bodyPr>
          <a:lstStyle/>
          <a:p>
            <a:pPr eaLnBrk="1" hangingPunct="1">
              <a:spcAft>
                <a:spcPts val="600"/>
              </a:spcAft>
            </a:pPr>
            <a:r>
              <a:rPr lang="en-US" altLang="zh-CN" u="sng" dirty="0">
                <a:ea typeface="SimSun" panose="02010600030101010101" pitchFamily="2" charset="-122"/>
              </a:rPr>
              <a:t>Partitioning method:</a:t>
            </a:r>
            <a:r>
              <a:rPr lang="en-US" altLang="zh-CN" dirty="0">
                <a:ea typeface="SimSun" panose="02010600030101010101" pitchFamily="2" charset="-122"/>
              </a:rPr>
              <a:t> Discovering the groupings in the data by optimizing a specific objective function and iteratively improving the quality of partitions</a:t>
            </a:r>
          </a:p>
          <a:p>
            <a:pPr>
              <a:spcAft>
                <a:spcPts val="600"/>
              </a:spcAft>
            </a:pPr>
            <a:r>
              <a:rPr lang="en-US" altLang="zh-CN" i="1" dirty="0">
                <a:ea typeface="SimSun" panose="02010600030101010101" pitchFamily="2" charset="-122"/>
              </a:rPr>
              <a:t>K</a:t>
            </a:r>
            <a:r>
              <a:rPr lang="en-US" altLang="zh-CN" dirty="0">
                <a:ea typeface="SimSun" panose="02010600030101010101" pitchFamily="2" charset="-122"/>
              </a:rPr>
              <a:t>-partitioning method: Partitioning a dataset </a:t>
            </a:r>
            <a:r>
              <a:rPr lang="en-US" altLang="zh-CN" b="1" i="1" dirty="0">
                <a:ea typeface="SimSun" panose="02010600030101010101" pitchFamily="2" charset="-122"/>
              </a:rPr>
              <a:t>D</a:t>
            </a:r>
            <a:r>
              <a:rPr lang="en-US" altLang="zh-CN" dirty="0">
                <a:ea typeface="SimSun" panose="02010600030101010101" pitchFamily="2" charset="-122"/>
              </a:rPr>
              <a:t> of </a:t>
            </a:r>
            <a:r>
              <a:rPr lang="en-US" altLang="zh-CN" b="1" i="1" dirty="0">
                <a:ea typeface="SimSun" panose="02010600030101010101" pitchFamily="2" charset="-122"/>
              </a:rPr>
              <a:t>n</a:t>
            </a:r>
            <a:r>
              <a:rPr lang="en-US" altLang="zh-CN" dirty="0">
                <a:ea typeface="SimSun" panose="02010600030101010101" pitchFamily="2" charset="-122"/>
              </a:rPr>
              <a:t> objects into a set of </a:t>
            </a:r>
            <a:r>
              <a:rPr lang="en-US" altLang="zh-CN" b="1" i="1" dirty="0">
                <a:ea typeface="SimSun" panose="02010600030101010101" pitchFamily="2" charset="-122"/>
              </a:rPr>
              <a:t>K</a:t>
            </a:r>
            <a:r>
              <a:rPr lang="en-US" altLang="zh-CN" dirty="0">
                <a:ea typeface="SimSun" panose="02010600030101010101" pitchFamily="2" charset="-122"/>
              </a:rPr>
              <a:t> clusters so that an objective function is optimized (e.g., the sum of squared distances is minimized, where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 is the centroid or </a:t>
            </a:r>
            <a:r>
              <a:rPr lang="en-US" altLang="zh-CN" dirty="0" err="1">
                <a:ea typeface="SimSun" panose="02010600030101010101" pitchFamily="2" charset="-122"/>
              </a:rPr>
              <a:t>medoid</a:t>
            </a:r>
            <a:r>
              <a:rPr lang="en-US" altLang="zh-CN" dirty="0">
                <a:ea typeface="SimSun" panose="02010600030101010101" pitchFamily="2" charset="-122"/>
              </a:rPr>
              <a:t> of cluster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a:t>
            </a:r>
          </a:p>
          <a:p>
            <a:pPr lvl="1">
              <a:spcAft>
                <a:spcPts val="600"/>
              </a:spcAft>
            </a:pPr>
            <a:r>
              <a:rPr lang="en-US" altLang="zh-CN" dirty="0">
                <a:ea typeface="SimSun" panose="02010600030101010101" pitchFamily="2" charset="-122"/>
              </a:rPr>
              <a:t>A typical objective function: </a:t>
            </a:r>
            <a:r>
              <a:rPr lang="en-US" altLang="zh-CN" b="1" dirty="0">
                <a:ea typeface="SimSun" panose="02010600030101010101" pitchFamily="2" charset="-122"/>
              </a:rPr>
              <a:t>Sum of Squared Errors </a:t>
            </a:r>
            <a:r>
              <a:rPr lang="en-US" altLang="zh-CN" dirty="0">
                <a:ea typeface="SimSun" panose="02010600030101010101" pitchFamily="2" charset="-122"/>
              </a:rPr>
              <a:t>(</a:t>
            </a:r>
            <a:r>
              <a:rPr lang="en-US" altLang="zh-CN" b="1" dirty="0">
                <a:ea typeface="SimSun" panose="02010600030101010101" pitchFamily="2" charset="-122"/>
              </a:rPr>
              <a:t>SSE</a:t>
            </a:r>
            <a:r>
              <a:rPr lang="en-US" altLang="zh-CN" dirty="0">
                <a:ea typeface="SimSun" panose="02010600030101010101" pitchFamily="2" charset="-122"/>
              </a:rPr>
              <a:t>)</a:t>
            </a:r>
          </a:p>
          <a:p>
            <a:pPr lvl="1">
              <a:spcAft>
                <a:spcPts val="600"/>
              </a:spcAft>
            </a:pPr>
            <a:endParaRPr lang="en-US" altLang="zh-CN" dirty="0">
              <a:ea typeface="SimSun" panose="02010600030101010101" pitchFamily="2" charset="-122"/>
            </a:endParaRPr>
          </a:p>
          <a:p>
            <a:pPr eaLnBrk="1" hangingPunct="1">
              <a:spcAft>
                <a:spcPts val="600"/>
              </a:spcAft>
            </a:pPr>
            <a:r>
              <a:rPr lang="en-US" altLang="zh-CN" dirty="0">
                <a:ea typeface="SimSun" panose="02010600030101010101" pitchFamily="2" charset="-122"/>
              </a:rPr>
              <a:t>Problem definition:  Given </a:t>
            </a:r>
            <a:r>
              <a:rPr lang="en-US" altLang="zh-CN" i="1" dirty="0">
                <a:ea typeface="SimSun" panose="02010600030101010101" pitchFamily="2" charset="-122"/>
              </a:rPr>
              <a:t>K</a:t>
            </a:r>
            <a:r>
              <a:rPr lang="en-US" altLang="zh-CN" dirty="0">
                <a:ea typeface="SimSun" panose="02010600030101010101" pitchFamily="2" charset="-122"/>
              </a:rPr>
              <a:t>, find a partition of </a:t>
            </a:r>
            <a:r>
              <a:rPr lang="en-US" altLang="zh-CN" i="1" dirty="0">
                <a:ea typeface="SimSun" panose="02010600030101010101" pitchFamily="2" charset="-122"/>
              </a:rPr>
              <a:t>K clusters </a:t>
            </a:r>
            <a:r>
              <a:rPr lang="en-US" altLang="zh-CN" dirty="0">
                <a:ea typeface="SimSun" panose="02010600030101010101" pitchFamily="2" charset="-122"/>
              </a:rPr>
              <a:t>that optimizes the chosen partitioning criterion</a:t>
            </a:r>
          </a:p>
          <a:p>
            <a:pPr lvl="1" eaLnBrk="1" hangingPunct="1">
              <a:spcAft>
                <a:spcPts val="600"/>
              </a:spcAft>
            </a:pPr>
            <a:r>
              <a:rPr lang="en-US" altLang="zh-CN" dirty="0">
                <a:ea typeface="SimSun" panose="02010600030101010101" pitchFamily="2" charset="-122"/>
              </a:rPr>
              <a:t>Global optimal: Needs to exhaustively enumerate all partitions</a:t>
            </a:r>
          </a:p>
          <a:p>
            <a:pPr lvl="1" eaLnBrk="1" hangingPunct="1">
              <a:spcAft>
                <a:spcPts val="600"/>
              </a:spcAft>
            </a:pPr>
            <a:r>
              <a:rPr lang="en-US" altLang="zh-CN" dirty="0">
                <a:ea typeface="SimSun" panose="02010600030101010101" pitchFamily="2" charset="-122"/>
              </a:rPr>
              <a:t>Heuristic methods (i.e., greedy algorithms): </a:t>
            </a: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dirty="0">
                <a:ea typeface="SimSun" panose="02010600030101010101" pitchFamily="2" charset="-122"/>
              </a:rPr>
              <a:t>-</a:t>
            </a:r>
            <a:r>
              <a:rPr lang="en-US" altLang="zh-CN" i="1" dirty="0">
                <a:ea typeface="SimSun" panose="02010600030101010101" pitchFamily="2" charset="-122"/>
              </a:rPr>
              <a:t>Medians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etc.</a:t>
            </a:r>
          </a:p>
        </p:txBody>
      </p:sp>
      <p:graphicFrame>
        <p:nvGraphicFramePr>
          <p:cNvPr id="5" name="Object 4"/>
          <p:cNvGraphicFramePr>
            <a:graphicFrameLocks noChangeAspect="1"/>
          </p:cNvGraphicFramePr>
          <p:nvPr>
            <p:extLst/>
          </p:nvPr>
        </p:nvGraphicFramePr>
        <p:xfrm>
          <a:off x="2895306" y="3713573"/>
          <a:ext cx="3565525" cy="844550"/>
        </p:xfrm>
        <a:graphic>
          <a:graphicData uri="http://schemas.openxmlformats.org/presentationml/2006/ole">
            <mc:AlternateContent xmlns:mc="http://schemas.openxmlformats.org/markup-compatibility/2006">
              <mc:Choice xmlns:v="urn:schemas-microsoft-com:vml" Requires="v">
                <p:oleObj spid="_x0000_s2107" name="Equation" r:id="rId4" imgW="1612800" imgH="469800" progId="Equation.DSMT4">
                  <p:embed/>
                </p:oleObj>
              </mc:Choice>
              <mc:Fallback>
                <p:oleObj name="Equation" r:id="rId4" imgW="1612800" imgH="469800" progId="Equation.DSMT4">
                  <p:embed/>
                  <p:pic>
                    <p:nvPicPr>
                      <p:cNvPr id="0" name=""/>
                      <p:cNvPicPr/>
                      <p:nvPr/>
                    </p:nvPicPr>
                    <p:blipFill>
                      <a:blip r:embed="rId5"/>
                      <a:stretch>
                        <a:fillRect/>
                      </a:stretch>
                    </p:blipFill>
                    <p:spPr>
                      <a:xfrm>
                        <a:off x="2895306" y="3713573"/>
                        <a:ext cx="3565525" cy="844550"/>
                      </a:xfrm>
                      <a:prstGeom prst="rect">
                        <a:avLst/>
                      </a:prstGeom>
                    </p:spPr>
                  </p:pic>
                </p:oleObj>
              </mc:Fallback>
            </mc:AlternateContent>
          </a:graphicData>
        </a:graphic>
      </p:graphicFrame>
    </p:spTree>
    <p:extLst>
      <p:ext uri="{BB962C8B-B14F-4D97-AF65-F5344CB8AC3E}">
        <p14:creationId xmlns:p14="http://schemas.microsoft.com/office/powerpoint/2010/main" val="140088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CHAMELEON: Clustering Complex Objects</a:t>
            </a:r>
            <a:endParaRPr lang="en-US" alt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2626" y="1228167"/>
            <a:ext cx="7905939" cy="5527161"/>
          </a:xfrm>
          <a:prstGeom prst="rect">
            <a:avLst/>
          </a:prstGeom>
        </p:spPr>
      </p:pic>
      <p:sp>
        <p:nvSpPr>
          <p:cNvPr id="2" name="TextBox 1"/>
          <p:cNvSpPr txBox="1"/>
          <p:nvPr/>
        </p:nvSpPr>
        <p:spPr>
          <a:xfrm>
            <a:off x="8772211" y="2994409"/>
            <a:ext cx="3225521" cy="1569660"/>
          </a:xfrm>
          <a:prstGeom prst="rect">
            <a:avLst/>
          </a:prstGeom>
          <a:noFill/>
        </p:spPr>
        <p:txBody>
          <a:bodyPr wrap="square" rtlCol="0">
            <a:spAutoFit/>
          </a:bodyPr>
          <a:lstStyle/>
          <a:p>
            <a:r>
              <a:rPr lang="en-US" altLang="zh-CN" sz="2400" dirty="0">
                <a:ea typeface="SimSun" panose="02010600030101010101" pitchFamily="2" charset="-122"/>
              </a:rPr>
              <a:t>CHAMELEON is capable to generate quality clusters at clustering complex objects</a:t>
            </a:r>
            <a:endParaRPr lang="en-US" sz="2000" dirty="0"/>
          </a:p>
        </p:txBody>
      </p:sp>
    </p:spTree>
    <p:extLst>
      <p:ext uri="{BB962C8B-B14F-4D97-AF65-F5344CB8AC3E}">
        <p14:creationId xmlns:p14="http://schemas.microsoft.com/office/powerpoint/2010/main" val="39693766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Probabilistic Hierarchical Clustering</a:t>
            </a:r>
            <a:endParaRPr lang="en-US" altLang="en-US" dirty="0"/>
          </a:p>
        </p:txBody>
      </p:sp>
      <p:sp>
        <p:nvSpPr>
          <p:cNvPr id="25604" name="Rectangle 3"/>
          <p:cNvSpPr>
            <a:spLocks noGrp="1" noChangeArrowheads="1"/>
          </p:cNvSpPr>
          <p:nvPr>
            <p:ph idx="1"/>
          </p:nvPr>
        </p:nvSpPr>
        <p:spPr>
          <a:xfrm>
            <a:off x="578411" y="1158508"/>
            <a:ext cx="10856116" cy="5486736"/>
          </a:xfrm>
        </p:spPr>
        <p:txBody>
          <a:bodyPr/>
          <a:lstStyle/>
          <a:p>
            <a:pPr>
              <a:lnSpc>
                <a:spcPct val="110000"/>
              </a:lnSpc>
            </a:pPr>
            <a:r>
              <a:rPr lang="en-US" altLang="zh-CN" sz="2400" dirty="0">
                <a:ea typeface="SimSun" panose="02010600030101010101" pitchFamily="2" charset="-122"/>
              </a:rPr>
              <a:t>Algorithmic hierarchical clustering</a:t>
            </a:r>
          </a:p>
          <a:p>
            <a:pPr lvl="1">
              <a:lnSpc>
                <a:spcPct val="110000"/>
              </a:lnSpc>
            </a:pPr>
            <a:r>
              <a:rPr lang="en-US" altLang="zh-CN" sz="2400" dirty="0">
                <a:ea typeface="SimSun" panose="02010600030101010101" pitchFamily="2" charset="-122"/>
              </a:rPr>
              <a:t>Nontrivial to choose a good distance measure </a:t>
            </a:r>
          </a:p>
          <a:p>
            <a:pPr lvl="1">
              <a:lnSpc>
                <a:spcPct val="110000"/>
              </a:lnSpc>
            </a:pPr>
            <a:r>
              <a:rPr lang="en-US" altLang="zh-CN" sz="2400" dirty="0">
                <a:ea typeface="SimSun" panose="02010600030101010101" pitchFamily="2" charset="-122"/>
              </a:rPr>
              <a:t>Hard to handle missing attribute values</a:t>
            </a:r>
          </a:p>
          <a:p>
            <a:pPr lvl="1">
              <a:lnSpc>
                <a:spcPct val="110000"/>
              </a:lnSpc>
            </a:pPr>
            <a:r>
              <a:rPr lang="en-US" altLang="zh-CN" sz="2400" dirty="0">
                <a:ea typeface="SimSun" panose="02010600030101010101" pitchFamily="2" charset="-122"/>
              </a:rPr>
              <a:t>Optimization goal not clear: heuristic, local search</a:t>
            </a:r>
          </a:p>
          <a:p>
            <a:pPr>
              <a:lnSpc>
                <a:spcPct val="110000"/>
              </a:lnSpc>
            </a:pPr>
            <a:r>
              <a:rPr lang="en-US" altLang="zh-CN" sz="2400" dirty="0">
                <a:ea typeface="SimSun" panose="02010600030101010101" pitchFamily="2" charset="-122"/>
              </a:rPr>
              <a:t>Probabilistic hierarchical clustering</a:t>
            </a:r>
          </a:p>
          <a:p>
            <a:pPr lvl="1">
              <a:lnSpc>
                <a:spcPct val="110000"/>
              </a:lnSpc>
            </a:pPr>
            <a:r>
              <a:rPr lang="en-US" altLang="zh-CN" sz="2400" dirty="0">
                <a:ea typeface="SimSun" panose="02010600030101010101" pitchFamily="2" charset="-122"/>
              </a:rPr>
              <a:t>Use probabilistic models to measure distances between clusters</a:t>
            </a:r>
          </a:p>
          <a:p>
            <a:pPr lvl="1">
              <a:lnSpc>
                <a:spcPct val="110000"/>
              </a:lnSpc>
            </a:pPr>
            <a:r>
              <a:rPr lang="en-US" altLang="zh-CN" sz="2400" dirty="0">
                <a:ea typeface="SimSun"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400" dirty="0">
                <a:ea typeface="SimSun" panose="02010600030101010101" pitchFamily="2" charset="-122"/>
              </a:rPr>
              <a:t>Easy to understand, same efficiency as algorithmic agglomerative clustering method, can handle partially observed data</a:t>
            </a:r>
          </a:p>
          <a:p>
            <a:pPr>
              <a:lnSpc>
                <a:spcPct val="110000"/>
              </a:lnSpc>
            </a:pPr>
            <a:r>
              <a:rPr lang="en-US" altLang="zh-CN" sz="2400" dirty="0">
                <a:ea typeface="SimSun" panose="02010600030101010101" pitchFamily="2" charset="-122"/>
              </a:rPr>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28075527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Generative Model</a:t>
            </a:r>
            <a:endParaRPr lang="en-US" altLang="en-US" dirty="0"/>
          </a:p>
        </p:txBody>
      </p:sp>
      <p:sp>
        <p:nvSpPr>
          <p:cNvPr id="25604" name="Rectangle 3"/>
          <p:cNvSpPr>
            <a:spLocks noGrp="1" noChangeArrowheads="1"/>
          </p:cNvSpPr>
          <p:nvPr>
            <p:ph idx="1"/>
          </p:nvPr>
        </p:nvSpPr>
        <p:spPr>
          <a:xfrm>
            <a:off x="406400" y="1239985"/>
            <a:ext cx="9633893" cy="5133108"/>
          </a:xfrm>
        </p:spPr>
        <p:txBody>
          <a:bodyPr/>
          <a:lstStyle/>
          <a:p>
            <a:r>
              <a:rPr lang="en-US" altLang="zh-CN" sz="2400" dirty="0">
                <a:ea typeface="SimSun" panose="02010600030101010101" pitchFamily="2" charset="-122"/>
              </a:rPr>
              <a:t>Given a set of 1-D points </a:t>
            </a:r>
            <a:r>
              <a:rPr lang="en-US" altLang="zh-CN" sz="2400" i="1" dirty="0">
                <a:ea typeface="SimSun" panose="02010600030101010101" pitchFamily="2" charset="-122"/>
              </a:rPr>
              <a:t>X</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i="1" baseline="-25000" dirty="0">
                <a:ea typeface="SimSun" panose="02010600030101010101" pitchFamily="2" charset="-122"/>
              </a:rPr>
              <a:t>1</a:t>
            </a:r>
            <a:r>
              <a:rPr lang="en-US" altLang="zh-CN" sz="2400" i="1" dirty="0">
                <a:ea typeface="SimSun" panose="02010600030101010101" pitchFamily="2" charset="-122"/>
              </a:rPr>
              <a:t>, …, </a:t>
            </a:r>
            <a:r>
              <a:rPr lang="en-US" altLang="zh-CN" sz="2400" i="1" dirty="0" err="1">
                <a:ea typeface="SimSun" panose="02010600030101010101" pitchFamily="2" charset="-122"/>
              </a:rPr>
              <a:t>x</a:t>
            </a:r>
            <a:r>
              <a:rPr lang="en-US" altLang="zh-CN" sz="2400" i="1" baseline="-25000" dirty="0" err="1">
                <a:ea typeface="SimSun" panose="02010600030101010101" pitchFamily="2" charset="-122"/>
              </a:rPr>
              <a:t>n</a:t>
            </a:r>
            <a:r>
              <a:rPr lang="en-US" altLang="zh-CN" sz="2400" dirty="0">
                <a:ea typeface="SimSun" panose="02010600030101010101" pitchFamily="2" charset="-122"/>
              </a:rPr>
              <a:t>} for clustering analysis &amp; assuming they are generated by a Gaussian distribution:</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probability that a point </a:t>
            </a:r>
            <a:r>
              <a:rPr lang="en-US" altLang="zh-CN" sz="2400" i="1" dirty="0">
                <a:ea typeface="SimSun" panose="02010600030101010101" pitchFamily="2" charset="-122"/>
              </a:rPr>
              <a:t>x</a:t>
            </a:r>
            <a:r>
              <a:rPr lang="en-US" altLang="zh-CN" sz="2400" i="1" baseline="-25000" dirty="0">
                <a:ea typeface="SimSun" panose="02010600030101010101" pitchFamily="2" charset="-122"/>
              </a:rPr>
              <a:t>i</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 </a:t>
            </a:r>
          </a:p>
          <a:p>
            <a:endParaRPr lang="en-US" altLang="zh-CN" sz="2400" dirty="0">
              <a:ea typeface="SimSun" panose="02010600030101010101" pitchFamily="2" charset="-122"/>
            </a:endParaRPr>
          </a:p>
          <a:p>
            <a:r>
              <a:rPr lang="en-US" altLang="zh-CN" sz="2400" dirty="0">
                <a:ea typeface="SimSun" panose="02010600030101010101" pitchFamily="2" charset="-122"/>
              </a:rPr>
              <a:t>The likelihood that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task of learning the generative model: find the parameters μ and σ</a:t>
            </a:r>
            <a:r>
              <a:rPr lang="en-US" altLang="zh-CN" sz="2400" baseline="30000" dirty="0">
                <a:ea typeface="SimSun" panose="02010600030101010101" pitchFamily="2" charset="-122"/>
              </a:rPr>
              <a:t>2</a:t>
            </a:r>
            <a:r>
              <a:rPr lang="en-US" altLang="zh-CN" sz="2400" dirty="0">
                <a:ea typeface="SimSun" panose="02010600030101010101" pitchFamily="2" charset="-122"/>
              </a:rPr>
              <a:t> such that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301" y="1972075"/>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591" y="3369595"/>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400" y="4326803"/>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702868" y="5639556"/>
            <a:ext cx="6095999" cy="838199"/>
            <a:chOff x="4572001" y="5105401"/>
            <a:chExt cx="6095999" cy="838199"/>
          </a:xfrm>
        </p:grpSpPr>
        <p:sp>
          <p:nvSpPr>
            <p:cNvPr id="8" name="Text Box 8"/>
            <p:cNvSpPr txBox="1">
              <a:spLocks noChangeArrowheads="1"/>
            </p:cNvSpPr>
            <p:nvPr/>
          </p:nvSpPr>
          <p:spPr bwMode="auto">
            <a:xfrm>
              <a:off x="8077200" y="5105401"/>
              <a:ext cx="2590800" cy="366713"/>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r>
                <a:rPr lang="en-US" altLang="zh-CN" sz="1800" dirty="0">
                  <a:solidFill>
                    <a:srgbClr val="000000"/>
                  </a:solidFill>
                  <a:ea typeface="SimSun" panose="02010600030101010101" pitchFamily="2" charset="-122"/>
                </a:rPr>
                <a:t>the maximum likelihood</a:t>
              </a:r>
            </a:p>
          </p:txBody>
        </p:sp>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6165410" y="5638800"/>
              <a:ext cx="3359590" cy="293132"/>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endParaRPr lang="zh-CN" altLang="zh-CN" sz="1800">
                <a:solidFill>
                  <a:srgbClr val="000000"/>
                </a:solidFill>
                <a:ea typeface="SimSun" panose="02010600030101010101" pitchFamily="2" charset="-122"/>
              </a:endParaRPr>
            </a:p>
          </p:txBody>
        </p:sp>
        <p:sp>
          <p:nvSpPr>
            <p:cNvPr id="11" name="Line 10"/>
            <p:cNvSpPr>
              <a:spLocks noChangeShapeType="1"/>
            </p:cNvSpPr>
            <p:nvPr/>
          </p:nvSpPr>
          <p:spPr bwMode="auto">
            <a:xfrm flipH="1">
              <a:off x="7620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26406183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Gaussian Distribution</a:t>
            </a:r>
            <a:endParaRPr lang="en-US" altLang="en-US" dirty="0"/>
          </a:p>
        </p:txBody>
      </p:sp>
      <p:pic>
        <p:nvPicPr>
          <p:cNvPr id="4" name="Picture 6" descr="File:Planche de Gal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05" y="1249379"/>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4172139" y="1976721"/>
            <a:ext cx="1223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rgbClr val="000000"/>
                </a:solidFill>
                <a:ea typeface="SimSun" panose="02010600030101010101" pitchFamily="2" charset="-122"/>
              </a:rPr>
              <a:t>Bean machine: drop ball with pins</a:t>
            </a:r>
            <a:endParaRPr lang="zh-CN" altLang="en-US" sz="2000" dirty="0">
              <a:solidFill>
                <a:srgbClr val="000000"/>
              </a:solidFill>
              <a:ea typeface="SimSun" panose="02010600030101010101" pitchFamily="2" charset="-122"/>
            </a:endParaRPr>
          </a:p>
        </p:txBody>
      </p:sp>
      <p:pic>
        <p:nvPicPr>
          <p:cNvPr id="7" name="Picture 4" descr="http://home.dei.polimi.it/matteucc/Clustering/tutorial_html/images/image0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57" y="1468925"/>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Normal Distribution PDF.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1" y="41148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Gaussian 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503" y="3602525"/>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4639729" y="5747441"/>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1-d Gaussian</a:t>
            </a:r>
            <a:endParaRPr lang="zh-CN" altLang="en-US" sz="1600" dirty="0">
              <a:solidFill>
                <a:srgbClr val="000000"/>
              </a:solidFill>
              <a:ea typeface="SimSun" panose="02010600030101010101" pitchFamily="2" charset="-122"/>
            </a:endParaRPr>
          </a:p>
        </p:txBody>
      </p:sp>
      <p:sp>
        <p:nvSpPr>
          <p:cNvPr id="11" name="TextBox 11"/>
          <p:cNvSpPr txBox="1">
            <a:spLocks noChangeArrowheads="1"/>
          </p:cNvSpPr>
          <p:nvPr/>
        </p:nvSpPr>
        <p:spPr bwMode="auto">
          <a:xfrm>
            <a:off x="9128157" y="58377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a:solidFill>
                  <a:srgbClr val="000000"/>
                </a:solidFill>
                <a:ea typeface="SimSun" panose="02010600030101010101" pitchFamily="2" charset="-122"/>
              </a:rPr>
              <a:t>2-d Gaussian</a:t>
            </a:r>
            <a:endParaRPr lang="zh-CN" altLang="en-US" sz="1600">
              <a:solidFill>
                <a:srgbClr val="000000"/>
              </a:solidFill>
              <a:ea typeface="SimSun" panose="02010600030101010101" pitchFamily="2" charset="-122"/>
            </a:endParaRPr>
          </a:p>
        </p:txBody>
      </p:sp>
      <p:sp>
        <p:nvSpPr>
          <p:cNvPr id="12" name="TextBox 7"/>
          <p:cNvSpPr txBox="1">
            <a:spLocks noChangeArrowheads="1"/>
          </p:cNvSpPr>
          <p:nvPr/>
        </p:nvSpPr>
        <p:spPr bwMode="auto">
          <a:xfrm>
            <a:off x="6693403" y="6421925"/>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From wikipedia and </a:t>
            </a:r>
            <a:r>
              <a:rPr lang="en-US" altLang="zh-CN" sz="1000">
                <a:solidFill>
                  <a:srgbClr val="000000"/>
                </a:solidFill>
                <a:ea typeface="SimSun" panose="02010600030101010101" pitchFamily="2" charset="-122"/>
                <a:hlinkClick r:id="rId7"/>
              </a:rPr>
              <a:t>http://home.dei.polimi.it</a:t>
            </a:r>
            <a:endParaRPr lang="zh-CN" altLang="en-US" sz="1000">
              <a:solidFill>
                <a:srgbClr val="000000"/>
              </a:solidFill>
              <a:ea typeface="SimSun" panose="02010600030101010101" pitchFamily="2" charset="-122"/>
            </a:endParaRPr>
          </a:p>
        </p:txBody>
      </p:sp>
    </p:spTree>
    <p:extLst>
      <p:ext uri="{BB962C8B-B14F-4D97-AF65-F5344CB8AC3E}">
        <p14:creationId xmlns:p14="http://schemas.microsoft.com/office/powerpoint/2010/main" val="22571343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656" y="5459919"/>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A Probabilistic Hierarchical Clustering Algorithm</a:t>
            </a:r>
            <a:endParaRPr lang="en-US" altLang="en-US" dirty="0"/>
          </a:p>
        </p:txBody>
      </p:sp>
      <p:sp>
        <p:nvSpPr>
          <p:cNvPr id="25604" name="Rectangle 3"/>
          <p:cNvSpPr>
            <a:spLocks noGrp="1" noChangeArrowheads="1"/>
          </p:cNvSpPr>
          <p:nvPr>
            <p:ph idx="1"/>
          </p:nvPr>
        </p:nvSpPr>
        <p:spPr>
          <a:xfrm>
            <a:off x="526980" y="1198961"/>
            <a:ext cx="7970982" cy="4219934"/>
          </a:xfrm>
        </p:spPr>
        <p:txBody>
          <a:bodyPr/>
          <a:lstStyle/>
          <a:p>
            <a:r>
              <a:rPr lang="en-US" altLang="zh-CN" sz="2400" dirty="0">
                <a:ea typeface="SimSun" panose="02010600030101010101" pitchFamily="2" charset="-122"/>
              </a:rPr>
              <a:t>For a set of objects partitioned into </a:t>
            </a:r>
            <a:r>
              <a:rPr lang="en-US" altLang="zh-CN" sz="2400" i="1" dirty="0">
                <a:ea typeface="SimSun" panose="02010600030101010101" pitchFamily="2" charset="-122"/>
              </a:rPr>
              <a:t>m</a:t>
            </a:r>
            <a:r>
              <a:rPr lang="en-US" altLang="zh-CN" sz="2400" dirty="0">
                <a:ea typeface="SimSun" panose="02010600030101010101" pitchFamily="2" charset="-122"/>
              </a:rPr>
              <a:t>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i="1" dirty="0">
                <a:ea typeface="SimSun" panose="02010600030101010101" pitchFamily="2" charset="-122"/>
              </a:rPr>
              <a:t>, . . . ,C</a:t>
            </a:r>
            <a:r>
              <a:rPr lang="en-US" altLang="zh-CN" sz="2400" i="1" baseline="-25000" dirty="0">
                <a:ea typeface="SimSun" panose="02010600030101010101" pitchFamily="2" charset="-122"/>
              </a:rPr>
              <a:t>m</a:t>
            </a:r>
            <a:r>
              <a:rPr lang="en-US" altLang="zh-CN" sz="2400" dirty="0">
                <a:ea typeface="SimSun" panose="02010600030101010101" pitchFamily="2" charset="-122"/>
              </a:rPr>
              <a:t>, the quality can be measured by, </a:t>
            </a:r>
          </a:p>
          <a:p>
            <a:endParaRPr lang="en-US" altLang="zh-CN" sz="2400" dirty="0">
              <a:ea typeface="SimSun" panose="02010600030101010101" pitchFamily="2" charset="-122"/>
            </a:endParaRPr>
          </a:p>
          <a:p>
            <a:pPr lvl="2">
              <a:buNone/>
            </a:pPr>
            <a:r>
              <a:rPr lang="en-US" altLang="zh-CN" sz="2400" dirty="0">
                <a:ea typeface="SimSun" panose="02010600030101010101" pitchFamily="2" charset="-122"/>
              </a:rPr>
              <a:t>where </a:t>
            </a:r>
            <a:r>
              <a:rPr lang="en-US" altLang="zh-CN" sz="2400" i="1" dirty="0">
                <a:ea typeface="SimSun" panose="02010600030101010101" pitchFamily="2" charset="-122"/>
              </a:rPr>
              <a:t>P</a:t>
            </a:r>
            <a:r>
              <a:rPr lang="en-US" altLang="zh-CN" sz="2400" dirty="0">
                <a:ea typeface="SimSun" panose="02010600030101010101" pitchFamily="2" charset="-122"/>
              </a:rPr>
              <a:t>() is the maximum likelihood</a:t>
            </a:r>
          </a:p>
          <a:p>
            <a:r>
              <a:rPr lang="en-US" altLang="zh-CN" sz="2400" dirty="0">
                <a:ea typeface="SimSun" panose="02010600030101010101" pitchFamily="2" charset="-122"/>
              </a:rPr>
              <a:t>If we merge two clusters C</a:t>
            </a:r>
            <a:r>
              <a:rPr lang="en-US" altLang="zh-CN" sz="2400" baseline="-25000" dirty="0">
                <a:ea typeface="SimSun" panose="02010600030101010101" pitchFamily="2" charset="-122"/>
              </a:rPr>
              <a:t>j1</a:t>
            </a:r>
            <a:r>
              <a:rPr lang="en-US" altLang="zh-CN" sz="2400" dirty="0">
                <a:ea typeface="SimSun" panose="02010600030101010101" pitchFamily="2" charset="-122"/>
              </a:rPr>
              <a:t> and C</a:t>
            </a:r>
            <a:r>
              <a:rPr lang="en-US" altLang="zh-CN" sz="2400" baseline="-25000" dirty="0">
                <a:ea typeface="SimSun" panose="02010600030101010101" pitchFamily="2" charset="-122"/>
              </a:rPr>
              <a:t>j2 </a:t>
            </a:r>
            <a:r>
              <a:rPr lang="en-US" altLang="zh-CN" sz="2400" dirty="0">
                <a:ea typeface="SimSun" panose="02010600030101010101" pitchFamily="2" charset="-122"/>
              </a:rPr>
              <a:t>into a cluster C</a:t>
            </a:r>
            <a:r>
              <a:rPr lang="en-US" altLang="zh-CN" sz="2400" baseline="-25000" dirty="0">
                <a:ea typeface="SimSun" panose="02010600030101010101" pitchFamily="2" charset="-122"/>
              </a:rPr>
              <a:t>j1</a:t>
            </a:r>
            <a:r>
              <a:rPr lang="en-US" altLang="zh-CN" sz="2400" dirty="0">
                <a:ea typeface="SimSun" panose="02010600030101010101" pitchFamily="2" charset="-122"/>
              </a:rPr>
              <a:t>∪C</a:t>
            </a:r>
            <a:r>
              <a:rPr lang="en-US" altLang="zh-CN" sz="2400" baseline="-25000" dirty="0">
                <a:ea typeface="SimSun" panose="02010600030101010101" pitchFamily="2" charset="-122"/>
              </a:rPr>
              <a:t>j2</a:t>
            </a:r>
            <a:r>
              <a:rPr lang="en-US" altLang="zh-CN" sz="2400" dirty="0">
                <a:ea typeface="SimSun" panose="02010600030101010101" pitchFamily="2" charset="-122"/>
              </a:rPr>
              <a:t>, the change in quality of the overall clustering is</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Distance between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dirty="0">
                <a:ea typeface="SimSun" panose="02010600030101010101" pitchFamily="2" charset="-122"/>
              </a:rPr>
              <a:t> and </a:t>
            </a:r>
            <a:r>
              <a:rPr lang="en-US" altLang="zh-CN" sz="2400" i="1" dirty="0">
                <a:ea typeface="SimSun" panose="02010600030101010101" pitchFamily="2" charset="-122"/>
              </a:rPr>
              <a:t>C</a:t>
            </a:r>
            <a:r>
              <a:rPr lang="en-US" altLang="zh-CN" sz="2400" i="1" baseline="-25000" dirty="0">
                <a:ea typeface="SimSun" panose="02010600030101010101" pitchFamily="2" charset="-122"/>
              </a:rPr>
              <a:t>2</a:t>
            </a:r>
            <a:r>
              <a:rPr lang="en-US" altLang="zh-CN" sz="2400" dirty="0">
                <a:ea typeface="SimSun" panose="02010600030101010101" pitchFamily="2" charset="-122"/>
              </a:rPr>
              <a:t>:</a:t>
            </a:r>
          </a:p>
          <a:p>
            <a:pPr marL="0" indent="0">
              <a:buNone/>
            </a:pPr>
            <a:endParaRPr lang="en-US" altLang="zh-CN" sz="2400" dirty="0">
              <a:ea typeface="SimSun" panose="02010600030101010101" pitchFamily="2" charset="-122"/>
            </a:endParaRPr>
          </a:p>
          <a:p>
            <a:r>
              <a:rPr lang="en-US" altLang="zh-CN" sz="2400" dirty="0">
                <a:ea typeface="SimSun" panose="02010600030101010101" pitchFamily="2" charset="-122"/>
              </a:rPr>
              <a:t>If </a:t>
            </a:r>
            <a:r>
              <a:rPr lang="en-US" altLang="zh-CN" sz="2400" dirty="0" err="1">
                <a:ea typeface="SimSun" panose="02010600030101010101" pitchFamily="2" charset="-122"/>
              </a:rPr>
              <a:t>dist</a:t>
            </a:r>
            <a:r>
              <a:rPr lang="en-US" altLang="zh-CN" sz="2400" dirty="0">
                <a:ea typeface="SimSun" panose="02010600030101010101" pitchFamily="2" charset="-122"/>
              </a:rPr>
              <a:t>(C</a:t>
            </a:r>
            <a:r>
              <a:rPr lang="en-US" altLang="zh-CN" sz="2400" baseline="-25000" dirty="0">
                <a:ea typeface="SimSun" panose="02010600030101010101" pitchFamily="2" charset="-122"/>
              </a:rPr>
              <a:t>i</a:t>
            </a:r>
            <a:r>
              <a:rPr lang="en-US" altLang="zh-CN" sz="2400" dirty="0">
                <a:ea typeface="SimSun" panose="02010600030101010101" pitchFamily="2" charset="-122"/>
              </a:rPr>
              <a:t>,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r>
              <a:rPr lang="en-US" altLang="zh-CN" sz="2400" dirty="0">
                <a:ea typeface="SimSun" panose="02010600030101010101" pitchFamily="2" charset="-122"/>
              </a:rPr>
              <a:t>) &lt; 0, merge C</a:t>
            </a:r>
            <a:r>
              <a:rPr lang="en-US" altLang="zh-CN" sz="2400" baseline="-25000" dirty="0">
                <a:ea typeface="SimSun" panose="02010600030101010101" pitchFamily="2" charset="-122"/>
              </a:rPr>
              <a:t>i </a:t>
            </a:r>
            <a:r>
              <a:rPr lang="en-US" altLang="zh-CN" sz="2400" dirty="0">
                <a:ea typeface="SimSun" panose="02010600030101010101" pitchFamily="2" charset="-122"/>
              </a:rPr>
              <a:t>and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endParaRPr lang="en-US" altLang="zh-CN" sz="2400" baseline="-25000" dirty="0">
              <a:ea typeface="SimSun" panose="02010600030101010101" pitchFamily="2" charset="-122"/>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185651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91" y="3806539"/>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6"/>
          <a:srcRect/>
          <a:stretch>
            <a:fillRect/>
          </a:stretch>
        </p:blipFill>
        <p:spPr bwMode="auto">
          <a:xfrm>
            <a:off x="7423293" y="4200776"/>
            <a:ext cx="3820464" cy="24362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322152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9309" y="240004"/>
            <a:ext cx="12469091" cy="750596"/>
          </a:xfrm>
        </p:spPr>
        <p:txBody>
          <a:bodyPr vert="horz" lIns="92075" tIns="46038" rIns="92075" bIns="46038" rtlCol="0" anchor="ctr">
            <a:noAutofit/>
          </a:bodyPr>
          <a:lstStyle/>
          <a:p>
            <a:r>
              <a:rPr lang="en-US" altLang="zh-CN" sz="4000" dirty="0">
                <a:ea typeface="SimSun" panose="02010600030101010101" pitchFamily="2" charset="-122"/>
              </a:rPr>
              <a:t>OPTICS: Ordering Points To Identify Clustering Structure</a:t>
            </a:r>
          </a:p>
        </p:txBody>
      </p:sp>
      <p:sp>
        <p:nvSpPr>
          <p:cNvPr id="24579" name="Rectangle 3"/>
          <p:cNvSpPr>
            <a:spLocks noGrp="1" noChangeArrowheads="1"/>
          </p:cNvSpPr>
          <p:nvPr>
            <p:ph type="body" sz="half" idx="1"/>
          </p:nvPr>
        </p:nvSpPr>
        <p:spPr>
          <a:xfrm>
            <a:off x="501160" y="1214092"/>
            <a:ext cx="6331196" cy="5351432"/>
          </a:xfrm>
        </p:spPr>
        <p:txBody>
          <a:bodyPr vert="horz" lIns="92075" tIns="46038" rIns="92075" bIns="46038" rtlCol="0">
            <a:noAutofit/>
          </a:bodyPr>
          <a:lstStyle/>
          <a:p>
            <a:r>
              <a:rPr lang="en-US" altLang="zh-CN" dirty="0">
                <a:ea typeface="SimSun" panose="02010600030101010101" pitchFamily="2" charset="-122"/>
              </a:rPr>
              <a:t>OPTICS (</a:t>
            </a:r>
            <a:r>
              <a:rPr lang="en-US" altLang="zh-CN" dirty="0" err="1">
                <a:ea typeface="SimSun" panose="02010600030101010101" pitchFamily="2" charset="-122"/>
              </a:rPr>
              <a:t>Ankerst</a:t>
            </a:r>
            <a:r>
              <a:rPr lang="en-US" altLang="zh-CN" dirty="0">
                <a:ea typeface="SimSun" panose="02010600030101010101" pitchFamily="2" charset="-122"/>
              </a:rPr>
              <a:t>, </a:t>
            </a:r>
            <a:r>
              <a:rPr lang="en-US" altLang="zh-CN" dirty="0" err="1">
                <a:ea typeface="SimSun" panose="02010600030101010101" pitchFamily="2" charset="-122"/>
              </a:rPr>
              <a:t>Breunig</a:t>
            </a:r>
            <a:r>
              <a:rPr lang="en-US" altLang="zh-CN" dirty="0">
                <a:ea typeface="SimSun" panose="02010600030101010101" pitchFamily="2" charset="-122"/>
              </a:rPr>
              <a:t>, </a:t>
            </a:r>
            <a:r>
              <a:rPr lang="en-US" altLang="zh-CN" dirty="0" err="1">
                <a:ea typeface="SimSun" panose="02010600030101010101" pitchFamily="2" charset="-122"/>
              </a:rPr>
              <a:t>Kriegel</a:t>
            </a:r>
            <a:r>
              <a:rPr lang="en-US" altLang="zh-CN" dirty="0">
                <a:ea typeface="SimSun" panose="02010600030101010101" pitchFamily="2" charset="-122"/>
              </a:rPr>
              <a:t>, and Sander, SIGMOD’99)</a:t>
            </a:r>
          </a:p>
          <a:p>
            <a:pPr lvl="1"/>
            <a:r>
              <a:rPr lang="en-US" altLang="zh-CN" dirty="0">
                <a:ea typeface="SimSun" panose="02010600030101010101" pitchFamily="2" charset="-122"/>
              </a:rPr>
              <a:t>DBSCAN is sensitive to parameter setting</a:t>
            </a:r>
          </a:p>
          <a:p>
            <a:pPr lvl="1"/>
            <a:r>
              <a:rPr lang="en-US" altLang="zh-CN" dirty="0">
                <a:ea typeface="SimSun" panose="02010600030101010101" pitchFamily="2" charset="-122"/>
              </a:rPr>
              <a:t>An extension: finding clustering structure</a:t>
            </a:r>
          </a:p>
          <a:p>
            <a:r>
              <a:rPr lang="en-US" altLang="zh-CN" dirty="0">
                <a:ea typeface="SimSun" panose="02010600030101010101" pitchFamily="2" charset="-122"/>
              </a:rPr>
              <a:t>Observation: </a:t>
            </a:r>
            <a:r>
              <a:rPr lang="en-US" dirty="0"/>
              <a:t>Given a </a:t>
            </a:r>
            <a:r>
              <a:rPr lang="en-US" i="1" dirty="0" err="1"/>
              <a:t>MinPts</a:t>
            </a:r>
            <a:r>
              <a:rPr lang="en-US" dirty="0"/>
              <a:t>, density-based clusters w.r.t. a higher density are completely contained in clusters w.r.t. to a lower density </a:t>
            </a:r>
          </a:p>
          <a:p>
            <a:r>
              <a:rPr lang="en-US" altLang="zh-CN" dirty="0">
                <a:ea typeface="SimSun" panose="02010600030101010101" pitchFamily="2" charset="-122"/>
              </a:rPr>
              <a:t>Idea: </a:t>
            </a:r>
            <a:r>
              <a:rPr lang="en-US" dirty="0"/>
              <a:t>Higher density points should be processed first</a:t>
            </a:r>
            <a:r>
              <a:rPr lang="en-US" altLang="zh-CN" dirty="0">
                <a:ea typeface="SimSun" panose="02010600030101010101" pitchFamily="2" charset="-122"/>
              </a:rPr>
              <a:t>—find high-density </a:t>
            </a:r>
            <a:r>
              <a:rPr lang="en-US" dirty="0"/>
              <a:t>clusters first</a:t>
            </a:r>
          </a:p>
          <a:p>
            <a:r>
              <a:rPr lang="en-US" dirty="0"/>
              <a:t>OPTICS stores such a clustering order using two pieces of information: </a:t>
            </a:r>
          </a:p>
          <a:p>
            <a:pPr lvl="1"/>
            <a:r>
              <a:rPr lang="en-US" i="1" dirty="0"/>
              <a:t>Core distance </a:t>
            </a:r>
            <a:r>
              <a:rPr lang="en-US" dirty="0"/>
              <a:t>and</a:t>
            </a:r>
            <a:r>
              <a:rPr lang="en-US" i="1" dirty="0"/>
              <a:t> </a:t>
            </a:r>
            <a:r>
              <a:rPr lang="en-US" altLang="zh-CN" i="1" dirty="0">
                <a:ea typeface="SimSun" pitchFamily="2" charset="-122"/>
              </a:rPr>
              <a:t>reachability distance </a:t>
            </a:r>
          </a:p>
        </p:txBody>
      </p:sp>
      <p:grpSp>
        <p:nvGrpSpPr>
          <p:cNvPr id="4" name="Group 3"/>
          <p:cNvGrpSpPr/>
          <p:nvPr/>
        </p:nvGrpSpPr>
        <p:grpSpPr>
          <a:xfrm>
            <a:off x="6846510" y="1561936"/>
            <a:ext cx="4859580" cy="3323392"/>
            <a:chOff x="2223284" y="1129619"/>
            <a:chExt cx="8444717" cy="5108932"/>
          </a:xfrm>
        </p:grpSpPr>
        <p:sp>
          <p:nvSpPr>
            <p:cNvPr id="5"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3"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34858" name="Document" r:id="rId4" imgW="474663" imgH="750888" progId="Word.Document.8">
                    <p:embed/>
                  </p:oleObj>
                </mc:Choice>
                <mc:Fallback>
                  <p:oleObj name="Document" r:id="rId4" imgW="474663" imgH="750888" progId="Word.Document.8">
                    <p:embed/>
                    <p:pic>
                      <p:nvPicPr>
                        <p:cNvPr id="13"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4" name="Rectangle 12"/>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Reachability-distance</a:t>
              </a:r>
            </a:p>
          </p:txBody>
        </p:sp>
        <p:sp>
          <p:nvSpPr>
            <p:cNvPr id="15" name="Rectangle 13"/>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6"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4"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34859" name="Document" r:id="rId6" imgW="467492" imgH="750783" progId="Word.Document.8">
                    <p:embed/>
                  </p:oleObj>
                </mc:Choice>
                <mc:Fallback>
                  <p:oleObj name="Document" r:id="rId6" imgW="467492" imgH="750783" progId="Word.Document.8">
                    <p:embed/>
                    <p:pic>
                      <p:nvPicPr>
                        <p:cNvPr id="25" name="Object 2"/>
                        <p:cNvPicPr>
                          <a:picLocks noChangeArrowheads="1"/>
                        </p:cNvPicPr>
                        <p:nvPr/>
                      </p:nvPicPr>
                      <p:blipFill>
                        <a:blip r:embed="rId7"/>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5416550" y="1149350"/>
              <a:ext cx="2349500" cy="1816100"/>
              <a:chOff x="2452" y="724"/>
              <a:chExt cx="1480" cy="1144"/>
            </a:xfrm>
          </p:grpSpPr>
          <p:sp>
            <p:nvSpPr>
              <p:cNvPr id="27" name="Oval 26"/>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7"/>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
        <p:nvSpPr>
          <p:cNvPr id="79" name="TextBox 78"/>
          <p:cNvSpPr txBox="1"/>
          <p:nvPr/>
        </p:nvSpPr>
        <p:spPr>
          <a:xfrm>
            <a:off x="7546753" y="1168473"/>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Reachability plot for a dataset</a:t>
            </a:r>
          </a:p>
        </p:txBody>
      </p:sp>
      <p:sp>
        <p:nvSpPr>
          <p:cNvPr id="80" name="TextBox 79"/>
          <p:cNvSpPr txBox="1"/>
          <p:nvPr/>
        </p:nvSpPr>
        <p:spPr>
          <a:xfrm>
            <a:off x="6902280" y="4831539"/>
            <a:ext cx="5018894" cy="1785104"/>
          </a:xfrm>
          <a:prstGeom prst="rect">
            <a:avLst/>
          </a:prstGeom>
          <a:solidFill>
            <a:srgbClr val="FFFF66"/>
          </a:solidFill>
        </p:spPr>
        <p:txBody>
          <a:bodyPr wrap="square" rtlCol="0">
            <a:spAutoFit/>
          </a:bodyPr>
          <a:lstStyle/>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a:solidFill>
                  <a:srgbClr val="000000"/>
                </a:solidFill>
              </a:rPr>
              <a:t>Since points belonging to a cluster have a low reachability distance to their nearest neighbor,</a:t>
            </a:r>
            <a:r>
              <a:rPr lang="en-US" altLang="zh-CN" sz="2100" b="1" dirty="0">
                <a:solidFill>
                  <a:srgbClr val="000000"/>
                </a:solidFill>
                <a:cs typeface="Times New Roman" panose="02020603050405020304" pitchFamily="18" charset="0"/>
              </a:rPr>
              <a:t> </a:t>
            </a:r>
            <a:r>
              <a:rPr lang="en-US" altLang="zh-CN" sz="2100" dirty="0">
                <a:solidFill>
                  <a:srgbClr val="000000"/>
                </a:solidFill>
                <a:cs typeface="Times New Roman" panose="02020603050405020304" pitchFamily="18" charset="0"/>
              </a:rPr>
              <a:t>valleys correspond to clusters</a:t>
            </a:r>
            <a:endParaRPr lang="en-US" sz="2100" dirty="0">
              <a:solidFill>
                <a:srgbClr val="000000"/>
              </a:solidFill>
            </a:endParaRPr>
          </a:p>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a:solidFill>
                  <a:srgbClr val="000000"/>
                </a:solidFill>
              </a:rPr>
              <a:t>The deeper the valley, the denser the cluster </a:t>
            </a:r>
          </a:p>
        </p:txBody>
      </p:sp>
    </p:spTree>
    <p:extLst>
      <p:ext uri="{BB962C8B-B14F-4D97-AF65-F5344CB8AC3E}">
        <p14:creationId xmlns:p14="http://schemas.microsoft.com/office/powerpoint/2010/main" val="214789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966" y="990600"/>
            <a:ext cx="4048143" cy="229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OPTICS: An Extension from DBSCAN</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08000" y="1146519"/>
            <a:ext cx="8125085" cy="2677331"/>
          </a:xfrm>
        </p:spPr>
        <p:txBody>
          <a:bodyPr vert="horz" lIns="92075" tIns="46038" rIns="92075" bIns="46038" rtlCol="0">
            <a:noAutofit/>
          </a:bodyPr>
          <a:lstStyle/>
          <a:p>
            <a:pPr>
              <a:defRPr/>
            </a:pPr>
            <a:r>
              <a:rPr lang="en-US" altLang="zh-CN" b="1" dirty="0">
                <a:ea typeface="SimSun" pitchFamily="2" charset="-122"/>
              </a:rPr>
              <a:t>Core distance </a:t>
            </a:r>
            <a:r>
              <a:rPr lang="en-US" altLang="zh-CN" dirty="0">
                <a:ea typeface="SimSun" pitchFamily="2" charset="-122"/>
              </a:rPr>
              <a:t>of an object </a:t>
            </a:r>
            <a:r>
              <a:rPr lang="en-US" altLang="zh-CN" i="1" dirty="0">
                <a:ea typeface="SimSun" pitchFamily="2" charset="-122"/>
              </a:rPr>
              <a:t>p</a:t>
            </a:r>
            <a:r>
              <a:rPr lang="en-US" altLang="zh-CN" dirty="0">
                <a:ea typeface="SimSun" pitchFamily="2" charset="-122"/>
              </a:rPr>
              <a:t>:  The smallest value </a:t>
            </a:r>
            <a:r>
              <a:rPr lang="el-GR" altLang="zh-CN" i="1" dirty="0">
                <a:ea typeface="SimSun" pitchFamily="2" charset="-122"/>
              </a:rPr>
              <a:t>ε</a:t>
            </a:r>
            <a:r>
              <a:rPr lang="en-US" altLang="zh-CN" dirty="0">
                <a:ea typeface="SimSun" pitchFamily="2" charset="-122"/>
              </a:rPr>
              <a:t> such   </a:t>
            </a:r>
          </a:p>
          <a:p>
            <a:pPr marL="311133" lvl="2" indent="0">
              <a:buNone/>
              <a:defRPr/>
            </a:pPr>
            <a:r>
              <a:rPr lang="en-US" altLang="zh-CN" dirty="0">
                <a:ea typeface="SimSun" pitchFamily="2" charset="-122"/>
              </a:rPr>
              <a:t>that the </a:t>
            </a:r>
            <a:r>
              <a:rPr lang="el-GR" altLang="zh-CN" i="1" dirty="0">
                <a:ea typeface="SimSun" pitchFamily="2" charset="-122"/>
              </a:rPr>
              <a:t>ε</a:t>
            </a:r>
            <a:r>
              <a:rPr lang="en-US" altLang="zh-CN" dirty="0">
                <a:ea typeface="SimSun" pitchFamily="2" charset="-122"/>
              </a:rPr>
              <a:t>-neighborhood of </a:t>
            </a:r>
            <a:r>
              <a:rPr lang="en-US" altLang="zh-CN" i="1" dirty="0">
                <a:ea typeface="SimSun" pitchFamily="2" charset="-122"/>
              </a:rPr>
              <a:t>p</a:t>
            </a:r>
            <a:r>
              <a:rPr lang="en-US" altLang="zh-CN" dirty="0">
                <a:ea typeface="SimSun" pitchFamily="2" charset="-122"/>
              </a:rPr>
              <a:t> has at least </a:t>
            </a:r>
            <a:r>
              <a:rPr lang="en-US" altLang="zh-CN" i="1" dirty="0" err="1">
                <a:ea typeface="SimSun" pitchFamily="2" charset="-122"/>
              </a:rPr>
              <a:t>MinPts</a:t>
            </a:r>
            <a:r>
              <a:rPr lang="en-US" altLang="zh-CN" dirty="0">
                <a:ea typeface="SimSun" pitchFamily="2" charset="-122"/>
              </a:rPr>
              <a:t> objects</a:t>
            </a:r>
          </a:p>
          <a:p>
            <a:pPr marL="457200" lvl="1" indent="0">
              <a:buNone/>
              <a:defRPr/>
            </a:pPr>
            <a:r>
              <a:rPr lang="en-US" altLang="zh-CN" dirty="0">
                <a:ea typeface="SimSun" pitchFamily="2" charset="-122"/>
              </a:rPr>
              <a:t>Let   </a:t>
            </a:r>
            <a:r>
              <a:rPr lang="en-US" altLang="zh-CN" i="1" dirty="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a:t>
            </a:r>
            <a:r>
              <a:rPr lang="el-GR" altLang="zh-CN" i="1" dirty="0">
                <a:ea typeface="SimSun" pitchFamily="2" charset="-122"/>
              </a:rPr>
              <a:t>ε</a:t>
            </a:r>
            <a:r>
              <a:rPr lang="en-US" altLang="zh-CN" dirty="0">
                <a:ea typeface="SimSun" pitchFamily="2" charset="-122"/>
              </a:rPr>
              <a:t>-neighborhood of </a:t>
            </a:r>
            <a:r>
              <a:rPr lang="en-US" altLang="zh-CN" i="1" dirty="0">
                <a:ea typeface="SimSun" pitchFamily="2" charset="-122"/>
              </a:rPr>
              <a:t>p</a:t>
            </a:r>
          </a:p>
          <a:p>
            <a:pPr marL="1027112" lvl="4" indent="0">
              <a:buNone/>
              <a:defRPr/>
            </a:pPr>
            <a:r>
              <a:rPr lang="el-GR" altLang="zh-CN" i="1" dirty="0">
                <a:ea typeface="SimSun" pitchFamily="2" charset="-122"/>
              </a:rPr>
              <a:t>ε</a:t>
            </a:r>
            <a:r>
              <a:rPr lang="en-US" altLang="zh-CN" dirty="0">
                <a:ea typeface="SimSun" pitchFamily="2" charset="-122"/>
              </a:rPr>
              <a:t> is a distance value</a:t>
            </a:r>
          </a:p>
          <a:p>
            <a:pPr marL="457200" lvl="1" indent="0">
              <a:buNone/>
              <a:defRPr/>
            </a:pPr>
            <a:r>
              <a:rPr lang="en-US" altLang="zh-CN" dirty="0">
                <a:ea typeface="SimSun" pitchFamily="2" charset="-122"/>
              </a:rPr>
              <a:t>Core-distance</a:t>
            </a:r>
            <a:r>
              <a:rPr lang="el-GR" altLang="zh-CN" i="1" baseline="-25000" dirty="0">
                <a:ea typeface="SimSun" pitchFamily="2" charset="-122"/>
              </a:rPr>
              <a:t>ε</a:t>
            </a:r>
            <a:r>
              <a:rPr lang="en-US" altLang="zh-CN" baseline="-25000" dirty="0">
                <a:ea typeface="SimSun" pitchFamily="2" charset="-122"/>
              </a:rPr>
              <a:t>, </a:t>
            </a:r>
            <a:r>
              <a:rPr lang="en-US" altLang="zh-CN" i="1" baseline="-25000" dirty="0" err="1">
                <a:ea typeface="SimSun" pitchFamily="2" charset="-122"/>
              </a:rPr>
              <a:t>MinPts</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 Undefined if card(</a:t>
            </a:r>
            <a:r>
              <a:rPr lang="en-US" altLang="zh-CN" i="1" dirty="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&lt; </a:t>
            </a:r>
            <a:r>
              <a:rPr lang="en-US" altLang="zh-CN" i="1" dirty="0" err="1">
                <a:ea typeface="SimSun" pitchFamily="2" charset="-122"/>
              </a:rPr>
              <a:t>MinPts</a:t>
            </a:r>
            <a:endParaRPr lang="en-US" altLang="zh-CN" i="1" dirty="0">
              <a:ea typeface="SimSun" pitchFamily="2" charset="-122"/>
            </a:endParaRPr>
          </a:p>
          <a:p>
            <a:pPr marL="1314450" lvl="3" indent="0">
              <a:buNone/>
              <a:defRPr/>
            </a:pPr>
            <a:r>
              <a:rPr lang="en-US" altLang="zh-CN" dirty="0">
                <a:ea typeface="SimSun" pitchFamily="2" charset="-122"/>
              </a:rPr>
              <a:t>                            </a:t>
            </a:r>
            <a:r>
              <a:rPr lang="en-US" altLang="zh-CN" i="1" dirty="0" err="1">
                <a:ea typeface="SimSun" pitchFamily="2" charset="-122"/>
              </a:rPr>
              <a:t>MinPts</a:t>
            </a:r>
            <a:r>
              <a:rPr lang="en-US" altLang="zh-CN" dirty="0">
                <a:ea typeface="SimSun" pitchFamily="2" charset="-122"/>
              </a:rPr>
              <a:t>-distance(p), otherwise</a:t>
            </a: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zh-CN" b="1" dirty="0">
                <a:solidFill>
                  <a:srgbClr val="000000"/>
                </a:solidFill>
              </a:rPr>
              <a:t>Reachability distance </a:t>
            </a:r>
            <a:r>
              <a:rPr lang="en-US" altLang="zh-CN" dirty="0">
                <a:solidFill>
                  <a:srgbClr val="000000"/>
                </a:solidFill>
              </a:rPr>
              <a:t>of object </a:t>
            </a:r>
            <a:r>
              <a:rPr lang="en-US" altLang="zh-CN" i="1" dirty="0">
                <a:solidFill>
                  <a:srgbClr val="000000"/>
                </a:solidFill>
              </a:rPr>
              <a:t>p</a:t>
            </a:r>
            <a:r>
              <a:rPr lang="en-US" altLang="zh-CN" dirty="0">
                <a:solidFill>
                  <a:srgbClr val="000000"/>
                </a:solidFill>
              </a:rPr>
              <a:t> from core object </a:t>
            </a:r>
            <a:r>
              <a:rPr lang="en-US" altLang="zh-CN" i="1" dirty="0">
                <a:solidFill>
                  <a:srgbClr val="000000"/>
                </a:solidFill>
              </a:rPr>
              <a:t>q</a:t>
            </a:r>
            <a:r>
              <a:rPr lang="en-US" dirty="0">
                <a:solidFill>
                  <a:srgbClr val="000000"/>
                </a:solidFill>
              </a:rPr>
              <a:t> is the min. radius value that makes </a:t>
            </a:r>
            <a:r>
              <a:rPr lang="en-US" i="1" dirty="0">
                <a:solidFill>
                  <a:srgbClr val="000000"/>
                </a:solidFill>
              </a:rPr>
              <a:t>p</a:t>
            </a:r>
            <a:r>
              <a:rPr lang="en-US" dirty="0">
                <a:solidFill>
                  <a:srgbClr val="000000"/>
                </a:solidFill>
              </a:rPr>
              <a:t> density-reachable from </a:t>
            </a:r>
            <a:r>
              <a:rPr lang="en-US" i="1" dirty="0">
                <a:solidFill>
                  <a:srgbClr val="000000"/>
                </a:solidFill>
              </a:rPr>
              <a:t>q</a:t>
            </a:r>
            <a:endParaRPr lang="en-US" altLang="zh-CN" i="1" dirty="0">
              <a:solidFill>
                <a:srgbClr val="000000"/>
              </a:solidFill>
            </a:endParaRPr>
          </a:p>
          <a:p>
            <a:pPr marL="857250" lvl="2" indent="0">
              <a:buFont typeface="Wingdings" panose="05000000000000000000" pitchFamily="2" charset="2"/>
              <a:buNone/>
              <a:defRPr/>
            </a:pPr>
            <a:r>
              <a:rPr lang="en-US" altLang="zh-CN" dirty="0">
                <a:solidFill>
                  <a:srgbClr val="000000"/>
                </a:solidFill>
              </a:rPr>
              <a:t>Reachability-distance</a:t>
            </a:r>
            <a:r>
              <a:rPr lang="el-GR" altLang="zh-CN" i="1" baseline="-25000" dirty="0">
                <a:solidFill>
                  <a:srgbClr val="000000"/>
                </a:solidFill>
              </a:rPr>
              <a:t>ε</a:t>
            </a:r>
            <a:r>
              <a:rPr lang="en-US" altLang="zh-CN" baseline="-25000" dirty="0">
                <a:solidFill>
                  <a:srgbClr val="000000"/>
                </a:solidFill>
              </a:rPr>
              <a:t>, </a:t>
            </a:r>
            <a:r>
              <a:rPr lang="en-US" altLang="zh-CN" i="1" baseline="-25000" dirty="0" err="1">
                <a:solidFill>
                  <a:srgbClr val="000000"/>
                </a:solidFill>
              </a:rPr>
              <a:t>MinPts</a:t>
            </a:r>
            <a:r>
              <a:rPr lang="en-US" altLang="zh-CN" dirty="0">
                <a:solidFill>
                  <a:srgbClr val="000000"/>
                </a:solidFill>
              </a:rPr>
              <a:t>(</a:t>
            </a:r>
            <a:r>
              <a:rPr lang="en-US" altLang="zh-CN" i="1" dirty="0">
                <a:solidFill>
                  <a:srgbClr val="000000"/>
                </a:solidFill>
              </a:rPr>
              <a:t>p</a:t>
            </a:r>
            <a:r>
              <a:rPr lang="en-US" altLang="zh-CN" dirty="0">
                <a:solidFill>
                  <a:srgbClr val="000000"/>
                </a:solidFill>
              </a:rPr>
              <a:t>, </a:t>
            </a:r>
            <a:r>
              <a:rPr lang="en-US" altLang="zh-CN" i="1" dirty="0">
                <a:solidFill>
                  <a:srgbClr val="000000"/>
                </a:solidFill>
              </a:rPr>
              <a:t>q</a:t>
            </a:r>
            <a:r>
              <a:rPr lang="en-US" altLang="zh-CN" dirty="0">
                <a:solidFill>
                  <a:srgbClr val="000000"/>
                </a:solidFill>
              </a:rPr>
              <a:t>) =</a:t>
            </a:r>
          </a:p>
          <a:p>
            <a:pPr marL="1601787" lvl="4" indent="0">
              <a:buFont typeface="Wingdings" panose="05000000000000000000" pitchFamily="2" charset="2"/>
              <a:buNone/>
              <a:defRPr/>
            </a:pPr>
            <a:r>
              <a:rPr lang="en-US" altLang="zh-CN" dirty="0">
                <a:solidFill>
                  <a:srgbClr val="000000"/>
                </a:solidFill>
              </a:rPr>
              <a:t>Undefined, </a:t>
            </a:r>
            <a:r>
              <a:rPr lang="en-US" altLang="zh-CN" i="1" dirty="0">
                <a:solidFill>
                  <a:srgbClr val="000000"/>
                </a:solidFill>
              </a:rPr>
              <a:t>if q is not a core object</a:t>
            </a:r>
          </a:p>
          <a:p>
            <a:pPr marL="1601787" lvl="4" indent="0">
              <a:buFont typeface="Wingdings" panose="05000000000000000000" pitchFamily="2" charset="2"/>
              <a:buNone/>
              <a:defRPr/>
            </a:pPr>
            <a:r>
              <a:rPr lang="en-US" altLang="zh-CN" dirty="0">
                <a:solidFill>
                  <a:srgbClr val="000000"/>
                </a:solidFill>
              </a:rPr>
              <a:t>max(core-distance(</a:t>
            </a:r>
            <a:r>
              <a:rPr lang="en-US" altLang="zh-CN" i="1" dirty="0">
                <a:solidFill>
                  <a:srgbClr val="000000"/>
                </a:solidFill>
              </a:rPr>
              <a:t>q</a:t>
            </a:r>
            <a:r>
              <a:rPr lang="en-US" altLang="zh-CN" dirty="0">
                <a:solidFill>
                  <a:srgbClr val="000000"/>
                </a:solidFill>
              </a:rPr>
              <a:t>), distance (</a:t>
            </a:r>
            <a:r>
              <a:rPr lang="en-US" altLang="zh-CN" i="1" dirty="0">
                <a:solidFill>
                  <a:srgbClr val="000000"/>
                </a:solidFill>
              </a:rPr>
              <a:t>q</a:t>
            </a:r>
            <a:r>
              <a:rPr lang="en-US" altLang="zh-CN" dirty="0">
                <a:solidFill>
                  <a:srgbClr val="000000"/>
                </a:solidFill>
              </a:rPr>
              <a:t>, </a:t>
            </a:r>
            <a:r>
              <a:rPr lang="en-US" altLang="zh-CN" i="1" dirty="0">
                <a:solidFill>
                  <a:srgbClr val="000000"/>
                </a:solidFill>
              </a:rPr>
              <a:t>p</a:t>
            </a:r>
            <a:r>
              <a:rPr lang="en-US" altLang="zh-CN" dirty="0">
                <a:solidFill>
                  <a:srgbClr val="000000"/>
                </a:solidFill>
              </a:rPr>
              <a:t>)), </a:t>
            </a:r>
            <a:r>
              <a:rPr lang="en-US" altLang="zh-CN" i="1" dirty="0">
                <a:solidFill>
                  <a:srgbClr val="000000"/>
                </a:solidFill>
              </a:rPr>
              <a:t>otherwise</a:t>
            </a:r>
          </a:p>
          <a:p>
            <a:pPr>
              <a:defRPr/>
            </a:pPr>
            <a:r>
              <a:rPr lang="en-US" altLang="zh-CN" dirty="0">
                <a:solidFill>
                  <a:srgbClr val="000000"/>
                </a:solidFill>
              </a:rPr>
              <a:t>Complexity:  O(</a:t>
            </a:r>
            <a:r>
              <a:rPr lang="en-US" altLang="zh-CN" i="1" dirty="0">
                <a:solidFill>
                  <a:srgbClr val="000000"/>
                </a:solidFill>
              </a:rPr>
              <a:t>N</a:t>
            </a:r>
            <a:r>
              <a:rPr lang="en-US" altLang="zh-CN" dirty="0">
                <a:solidFill>
                  <a:srgbClr val="000000"/>
                </a:solidFill>
              </a:rPr>
              <a:t> </a:t>
            </a:r>
            <a:r>
              <a:rPr lang="en-US" altLang="zh-CN" dirty="0" err="1">
                <a:solidFill>
                  <a:srgbClr val="000000"/>
                </a:solidFill>
              </a:rPr>
              <a:t>log</a:t>
            </a:r>
            <a:r>
              <a:rPr lang="en-US" altLang="zh-CN" i="1" dirty="0" err="1">
                <a:solidFill>
                  <a:srgbClr val="000000"/>
                </a:solidFill>
              </a:rPr>
              <a:t>N</a:t>
            </a:r>
            <a:r>
              <a:rPr lang="en-US" altLang="zh-CN" dirty="0">
                <a:solidFill>
                  <a:srgbClr val="000000"/>
                </a:solidFill>
              </a:rPr>
              <a:t>)  (if index-based)</a:t>
            </a:r>
          </a:p>
          <a:p>
            <a:pPr marL="612782" lvl="3" indent="0">
              <a:buFont typeface="Wingdings" panose="05000000000000000000" pitchFamily="2" charset="2"/>
              <a:buNone/>
              <a:defRPr/>
            </a:pPr>
            <a:r>
              <a:rPr lang="en-US" altLang="zh-CN" dirty="0">
                <a:solidFill>
                  <a:srgbClr val="000000"/>
                </a:solidFill>
              </a:rPr>
              <a:t>where </a:t>
            </a:r>
            <a:r>
              <a:rPr lang="en-US" altLang="zh-CN" i="1" dirty="0">
                <a:solidFill>
                  <a:srgbClr val="000000"/>
                </a:solidFill>
              </a:rPr>
              <a:t>N</a:t>
            </a:r>
            <a:r>
              <a:rPr lang="en-US" altLang="zh-CN" dirty="0">
                <a:solidFill>
                  <a:srgbClr val="000000"/>
                </a:solidFill>
              </a:rPr>
              <a:t>: # of points</a:t>
            </a:r>
          </a:p>
        </p:txBody>
      </p:sp>
      <p:grpSp>
        <p:nvGrpSpPr>
          <p:cNvPr id="6" name="Group 5"/>
          <p:cNvGrpSpPr/>
          <p:nvPr/>
        </p:nvGrpSpPr>
        <p:grpSpPr>
          <a:xfrm>
            <a:off x="8307752" y="3514095"/>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5"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35882" name="Document" r:id="rId5" imgW="474663" imgH="750888" progId="Word.Document.8">
                    <p:embed/>
                  </p:oleObj>
                </mc:Choice>
                <mc:Fallback>
                  <p:oleObj name="Document" r:id="rId5" imgW="474663" imgH="750888" progId="Word.Document.8">
                    <p:embed/>
                    <p:pic>
                      <p:nvPicPr>
                        <p:cNvPr id="15"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Reachability</a:t>
              </a:r>
            </a:p>
            <a:p>
              <a:pPr defTabSz="914400" fontAlgn="base">
                <a:spcBef>
                  <a:spcPts val="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distance</a:t>
              </a: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35883" name="Document" r:id="rId7" imgW="467492" imgH="750783" progId="Word.Document.8">
                    <p:embed/>
                  </p:oleObj>
                </mc:Choice>
                <mc:Fallback>
                  <p:oleObj name="Document" r:id="rId7" imgW="467492" imgH="750783" progId="Word.Document.8">
                    <p:embed/>
                    <p:pic>
                      <p:nvPicPr>
                        <p:cNvPr id="27" name="Object 2"/>
                        <p:cNvPicPr>
                          <a:picLocks noChangeArrowheads="1"/>
                        </p:cNvPicPr>
                        <p:nvPr/>
                      </p:nvPicPr>
                      <p:blipFill>
                        <a:blip r:embed="rId8"/>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45741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5984" y="295275"/>
            <a:ext cx="12568959" cy="609600"/>
          </a:xfrm>
        </p:spPr>
        <p:txBody>
          <a:bodyPr vert="horz" lIns="92075" tIns="46038" rIns="92075" bIns="46038" rtlCol="0" anchor="ctr">
            <a:noAutofit/>
          </a:bodyPr>
          <a:lstStyle/>
          <a:p>
            <a:r>
              <a:rPr lang="en-US" altLang="zh-CN" sz="3800" dirty="0">
                <a:ea typeface="SimSun" panose="02010600030101010101" pitchFamily="2" charset="-122"/>
              </a:rPr>
              <a:t>OPTICS: Finding Hierarchically Nested Clustering Structures </a:t>
            </a:r>
          </a:p>
        </p:txBody>
      </p:sp>
      <p:sp>
        <p:nvSpPr>
          <p:cNvPr id="24579" name="Rectangle 3"/>
          <p:cNvSpPr>
            <a:spLocks noGrp="1" noChangeArrowheads="1"/>
          </p:cNvSpPr>
          <p:nvPr>
            <p:ph type="body" sz="half" idx="1"/>
          </p:nvPr>
        </p:nvSpPr>
        <p:spPr>
          <a:xfrm>
            <a:off x="587966" y="1117363"/>
            <a:ext cx="10837415" cy="5434994"/>
          </a:xfrm>
        </p:spPr>
        <p:txBody>
          <a:bodyPr vert="horz" lIns="92075" tIns="46038" rIns="92075" bIns="46038" rtlCol="0">
            <a:noAutofit/>
          </a:bodyPr>
          <a:lstStyle/>
          <a:p>
            <a:r>
              <a:rPr lang="en-US" altLang="zh-CN" dirty="0">
                <a:ea typeface="SimSun" panose="02010600030101010101" pitchFamily="2" charset="-122"/>
              </a:rPr>
              <a:t>OPTICS produces a special cluster-ordering of the data points with respect to its density-based clustering structure  </a:t>
            </a:r>
          </a:p>
          <a:p>
            <a:pPr lvl="1"/>
            <a:r>
              <a:rPr lang="en-US" altLang="zh-CN" dirty="0">
                <a:ea typeface="SimSun" panose="02010600030101010101" pitchFamily="2" charset="-122"/>
              </a:rPr>
              <a:t>The cluster-ordering contains information equivalent to the density-based </a:t>
            </a:r>
            <a:r>
              <a:rPr lang="en-US" altLang="zh-CN" dirty="0" err="1">
                <a:ea typeface="SimSun" panose="02010600030101010101" pitchFamily="2" charset="-122"/>
              </a:rPr>
              <a:t>clusterings</a:t>
            </a:r>
            <a:r>
              <a:rPr lang="en-US" altLang="zh-CN" dirty="0">
                <a:ea typeface="SimSun" panose="02010600030101010101" pitchFamily="2" charset="-122"/>
              </a:rPr>
              <a:t> corresponding to a broad range of parameter settings</a:t>
            </a:r>
          </a:p>
          <a:p>
            <a:pPr lvl="1"/>
            <a:r>
              <a:rPr lang="en-US" altLang="zh-CN" dirty="0">
                <a:ea typeface="SimSun" panose="02010600030101010101" pitchFamily="2" charset="-122"/>
              </a:rPr>
              <a:t>Good for both automatic and interactive cluster analysis—finding intrinsic, even hierarchically nested clustering structures</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840" y="3547997"/>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73" y="3519328"/>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00772" y="6395089"/>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Finding nested clustering structures with different parameter settings</a:t>
            </a:r>
          </a:p>
        </p:txBody>
      </p:sp>
    </p:spTree>
    <p:extLst>
      <p:ext uri="{BB962C8B-B14F-4D97-AF65-F5344CB8AC3E}">
        <p14:creationId xmlns:p14="http://schemas.microsoft.com/office/powerpoint/2010/main" val="312598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a:ea typeface="SimSun" panose="02010600030101010101" pitchFamily="2" charset="-122"/>
              </a:rPr>
              <a:t>The </a:t>
            </a:r>
            <a:r>
              <a:rPr lang="en-US" altLang="zh-CN" i="1" dirty="0">
                <a:ea typeface="SimSun" panose="02010600030101010101" pitchFamily="2" charset="-122"/>
              </a:rPr>
              <a:t>K-Means</a:t>
            </a:r>
            <a:r>
              <a:rPr lang="en-US" altLang="zh-CN" dirty="0">
                <a:ea typeface="SimSun" panose="02010600030101010101" pitchFamily="2" charset="-122"/>
              </a:rPr>
              <a:t> Clustering Method </a:t>
            </a:r>
          </a:p>
        </p:txBody>
      </p:sp>
      <p:sp>
        <p:nvSpPr>
          <p:cNvPr id="25603" name="Rectangle 3"/>
          <p:cNvSpPr>
            <a:spLocks noGrp="1" noChangeArrowheads="1"/>
          </p:cNvSpPr>
          <p:nvPr>
            <p:ph idx="1"/>
          </p:nvPr>
        </p:nvSpPr>
        <p:spPr>
          <a:xfrm>
            <a:off x="469351" y="1258272"/>
            <a:ext cx="11285382" cy="5157537"/>
          </a:xfrm>
        </p:spPr>
        <p:txBody>
          <a:bodyPr/>
          <a:lstStyle/>
          <a:p>
            <a:pPr>
              <a:lnSpc>
                <a:spcPct val="110000"/>
              </a:lnSpc>
            </a:pPr>
            <a:r>
              <a:rPr lang="en-US" altLang="zh-CN" sz="2400" i="1" u="sng" dirty="0">
                <a:ea typeface="SimSun" panose="02010600030101010101" pitchFamily="2" charset="-122"/>
              </a:rPr>
              <a:t>K-Means</a:t>
            </a:r>
            <a:r>
              <a:rPr lang="en-US" altLang="zh-CN" sz="2400" dirty="0">
                <a:ea typeface="SimSun" panose="02010600030101010101" pitchFamily="2" charset="-122"/>
              </a:rPr>
              <a:t> (MacQueen’67, Lloyd’57/’82)</a:t>
            </a:r>
          </a:p>
          <a:p>
            <a:pPr lvl="1">
              <a:lnSpc>
                <a:spcPct val="110000"/>
              </a:lnSpc>
            </a:pPr>
            <a:r>
              <a:rPr lang="en-US" altLang="zh-CN" sz="2400" dirty="0">
                <a:ea typeface="SimSun" panose="02010600030101010101" pitchFamily="2" charset="-122"/>
              </a:rPr>
              <a:t>Each cluster is represented by the center of the cluster</a:t>
            </a:r>
          </a:p>
          <a:p>
            <a:pPr eaLnBrk="1" hangingPunct="1">
              <a:lnSpc>
                <a:spcPct val="120000"/>
              </a:lnSpc>
            </a:pPr>
            <a:r>
              <a:rPr lang="en-US" altLang="zh-CN" sz="2400" dirty="0">
                <a:ea typeface="SimSun" panose="02010600030101010101" pitchFamily="2" charset="-122"/>
              </a:rPr>
              <a:t>Given K, the number of clusters, the </a:t>
            </a:r>
            <a:r>
              <a:rPr lang="en-US" altLang="zh-CN" sz="2400" i="1" dirty="0">
                <a:ea typeface="SimSun" panose="02010600030101010101" pitchFamily="2" charset="-122"/>
              </a:rPr>
              <a:t>K-Means</a:t>
            </a:r>
            <a:r>
              <a:rPr lang="en-US" altLang="zh-CN" sz="2400" dirty="0">
                <a:ea typeface="SimSun" panose="02010600030101010101" pitchFamily="2" charset="-122"/>
              </a:rPr>
              <a:t> clustering algorithm is outlined as follows</a:t>
            </a:r>
          </a:p>
          <a:p>
            <a:pPr lvl="2">
              <a:lnSpc>
                <a:spcPct val="120000"/>
              </a:lnSpc>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initial centroids</a:t>
            </a:r>
          </a:p>
          <a:p>
            <a:pPr lvl="2">
              <a:lnSpc>
                <a:spcPct val="120000"/>
              </a:lnSpc>
            </a:pPr>
            <a:r>
              <a:rPr lang="en-US" altLang="zh-CN" sz="2400" b="1" dirty="0">
                <a:solidFill>
                  <a:srgbClr val="000000"/>
                </a:solidFill>
                <a:ea typeface="SimSun" panose="02010600030101010101" pitchFamily="2" charset="-122"/>
              </a:rPr>
              <a:t>Repeat</a:t>
            </a:r>
          </a:p>
          <a:p>
            <a:pPr lvl="3">
              <a:lnSpc>
                <a:spcPct val="120000"/>
              </a:lnSpc>
            </a:pPr>
            <a:r>
              <a:rPr lang="en-US" altLang="zh-CN" sz="2400" dirty="0">
                <a:solidFill>
                  <a:srgbClr val="000000"/>
                </a:solidFill>
                <a:ea typeface="SimSun" panose="02010600030101010101" pitchFamily="2" charset="-122"/>
              </a:rPr>
              <a:t>Form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clusters by assigning each point to its closest centroid</a:t>
            </a:r>
          </a:p>
          <a:p>
            <a:pPr lvl="3">
              <a:lnSpc>
                <a:spcPct val="120000"/>
              </a:lnSpc>
            </a:pPr>
            <a:r>
              <a:rPr lang="en-US" altLang="zh-CN" sz="2400" dirty="0">
                <a:solidFill>
                  <a:srgbClr val="000000"/>
                </a:solidFill>
                <a:ea typeface="SimSun" panose="02010600030101010101" pitchFamily="2" charset="-122"/>
              </a:rPr>
              <a:t>Re-compute the centroids (i.e., </a:t>
            </a:r>
            <a:r>
              <a:rPr lang="en-US" altLang="zh-CN" sz="2400" i="1" dirty="0">
                <a:solidFill>
                  <a:srgbClr val="FF0000"/>
                </a:solidFill>
                <a:ea typeface="SimSun" panose="02010600030101010101" pitchFamily="2" charset="-122"/>
              </a:rPr>
              <a:t>mean point</a:t>
            </a:r>
            <a:r>
              <a:rPr lang="en-US" altLang="zh-CN" sz="2400" dirty="0">
                <a:ea typeface="SimSun" panose="02010600030101010101" pitchFamily="2" charset="-122"/>
              </a:rPr>
              <a:t>)</a:t>
            </a:r>
            <a:r>
              <a:rPr lang="en-US" altLang="zh-CN" sz="2400" i="1"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of each cluster</a:t>
            </a:r>
          </a:p>
          <a:p>
            <a:pPr lvl="2">
              <a:lnSpc>
                <a:spcPct val="120000"/>
              </a:lnSpc>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a:p>
            <a:pPr>
              <a:lnSpc>
                <a:spcPct val="120000"/>
              </a:lnSpc>
            </a:pPr>
            <a:r>
              <a:rPr lang="en-US" altLang="zh-CN" sz="2400" dirty="0">
                <a:solidFill>
                  <a:srgbClr val="000000"/>
                </a:solidFill>
                <a:ea typeface="SimSun" panose="02010600030101010101" pitchFamily="2" charset="-122"/>
              </a:rPr>
              <a:t>Different kinds of measures can be used</a:t>
            </a:r>
          </a:p>
          <a:p>
            <a:pPr lvl="1">
              <a:lnSpc>
                <a:spcPct val="120000"/>
              </a:lnSpc>
            </a:pPr>
            <a:r>
              <a:rPr lang="en-US" altLang="zh-CN" sz="2400" dirty="0">
                <a:solidFill>
                  <a:srgbClr val="000000"/>
                </a:solidFill>
                <a:ea typeface="SimSun" panose="02010600030101010101" pitchFamily="2" charset="-122"/>
              </a:rPr>
              <a:t>Manhattan distance (L</a:t>
            </a:r>
            <a:r>
              <a:rPr lang="en-US" altLang="zh-CN" sz="2400" baseline="-25000" dirty="0">
                <a:solidFill>
                  <a:srgbClr val="000000"/>
                </a:solidFill>
                <a:ea typeface="SimSun" panose="02010600030101010101" pitchFamily="2" charset="-122"/>
              </a:rPr>
              <a:t>1</a:t>
            </a:r>
            <a:r>
              <a:rPr lang="en-US" altLang="zh-CN" sz="2400" dirty="0">
                <a:solidFill>
                  <a:srgbClr val="000000"/>
                </a:solidFill>
                <a:ea typeface="SimSun" panose="02010600030101010101" pitchFamily="2" charset="-122"/>
              </a:rPr>
              <a:t> norm), </a:t>
            </a:r>
            <a:r>
              <a:rPr lang="en-US" altLang="zh-CN" sz="2400" dirty="0">
                <a:ea typeface="SimSun" panose="02010600030101010101" pitchFamily="2" charset="-122"/>
              </a:rPr>
              <a:t>Euclidean distance (L</a:t>
            </a:r>
            <a:r>
              <a:rPr lang="en-US" altLang="zh-CN" sz="2400" baseline="-25000" dirty="0">
                <a:ea typeface="SimSun" panose="02010600030101010101" pitchFamily="2" charset="-122"/>
              </a:rPr>
              <a:t>2</a:t>
            </a:r>
            <a:r>
              <a:rPr lang="en-US" altLang="zh-CN" sz="2400" dirty="0">
                <a:ea typeface="SimSun" panose="02010600030101010101" pitchFamily="2" charset="-122"/>
              </a:rPr>
              <a:t> norm),</a:t>
            </a:r>
            <a:r>
              <a:rPr lang="en-US" altLang="zh-CN" sz="2400"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Cosine similarity</a:t>
            </a:r>
          </a:p>
        </p:txBody>
      </p:sp>
    </p:spTree>
    <p:extLst>
      <p:ext uri="{BB962C8B-B14F-4D97-AF65-F5344CB8AC3E}">
        <p14:creationId xmlns:p14="http://schemas.microsoft.com/office/powerpoint/2010/main" val="173193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144884"/>
            <a:ext cx="3354058" cy="2803611"/>
          </a:xfrm>
          <a:prstGeom prst="rect">
            <a:avLst/>
          </a:prstGeom>
        </p:spPr>
      </p:pic>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a:ea typeface="SimSun" panose="02010600030101010101" pitchFamily="2" charset="-122"/>
              </a:rPr>
              <a:t>Example: </a:t>
            </a:r>
            <a:r>
              <a:rPr lang="en-US" altLang="zh-CN" i="1" dirty="0">
                <a:ea typeface="SimSun" panose="02010600030101010101" pitchFamily="2" charset="-122"/>
              </a:rPr>
              <a:t>K-Means</a:t>
            </a:r>
            <a:r>
              <a:rPr lang="en-US" altLang="zh-CN" dirty="0">
                <a:ea typeface="SimSun" panose="02010600030101010101" pitchFamily="2" charset="-122"/>
              </a:rPr>
              <a:t> Clustering</a:t>
            </a:r>
          </a:p>
        </p:txBody>
      </p:sp>
      <p:sp>
        <p:nvSpPr>
          <p:cNvPr id="7" name="Text Box 181"/>
          <p:cNvSpPr txBox="1">
            <a:spLocks noChangeArrowheads="1"/>
          </p:cNvSpPr>
          <p:nvPr/>
        </p:nvSpPr>
        <p:spPr bwMode="auto">
          <a:xfrm>
            <a:off x="637675" y="3787626"/>
            <a:ext cx="2802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600" dirty="0">
                <a:solidFill>
                  <a:srgbClr val="000000"/>
                </a:solidFill>
                <a:latin typeface="Calibri"/>
                <a:ea typeface="Tahoma" panose="020B0604030504040204" pitchFamily="34" charset="0"/>
                <a:cs typeface="Tahoma" panose="020B0604030504040204" pitchFamily="34" charset="0"/>
              </a:rPr>
              <a:t>The original data points &amp; </a:t>
            </a:r>
            <a:r>
              <a:rPr lang="en-US" altLang="ko-KR" sz="1600" dirty="0">
                <a:solidFill>
                  <a:srgbClr val="000000"/>
                </a:solidFill>
                <a:latin typeface="Calibri"/>
                <a:ea typeface="Gulim" panose="020B0600000101010101" pitchFamily="34" charset="-127"/>
              </a:rPr>
              <a:t>randomly select </a:t>
            </a:r>
            <a:r>
              <a:rPr lang="en-US" altLang="ko-KR" sz="1600" i="1" dirty="0">
                <a:solidFill>
                  <a:srgbClr val="000000"/>
                </a:solidFill>
                <a:latin typeface="Calibri"/>
                <a:ea typeface="Gulim" panose="020B0600000101010101" pitchFamily="34" charset="-127"/>
              </a:rPr>
              <a:t>K </a:t>
            </a:r>
            <a:r>
              <a:rPr lang="en-US" altLang="ko-KR" sz="1600" dirty="0">
                <a:solidFill>
                  <a:srgbClr val="000000"/>
                </a:solidFill>
                <a:latin typeface="Calibri"/>
                <a:ea typeface="Gulim" panose="020B0600000101010101" pitchFamily="34" charset="-127"/>
              </a:rPr>
              <a:t>= 2 centroids </a:t>
            </a:r>
          </a:p>
        </p:txBody>
      </p:sp>
      <p:sp>
        <p:nvSpPr>
          <p:cNvPr id="9" name="Rectangle 8"/>
          <p:cNvSpPr/>
          <p:nvPr/>
        </p:nvSpPr>
        <p:spPr>
          <a:xfrm>
            <a:off x="1085152" y="4818359"/>
            <a:ext cx="6531027" cy="1754326"/>
          </a:xfrm>
          <a:prstGeom prst="rect">
            <a:avLst/>
          </a:prstGeom>
          <a:solidFill>
            <a:srgbClr val="F0CDBC"/>
          </a:solidFill>
        </p:spPr>
        <p:txBody>
          <a:bodyPr wrap="square">
            <a:spAutoFit/>
          </a:bodyPr>
          <a:lstStyle/>
          <a:p>
            <a:pPr defTabSz="457189">
              <a:lnSpc>
                <a:spcPct val="120000"/>
              </a:lnSpc>
            </a:pPr>
            <a:r>
              <a:rPr lang="en-US" altLang="zh-CN" sz="1800" dirty="0">
                <a:solidFill>
                  <a:srgbClr val="000000"/>
                </a:solidFill>
              </a:rPr>
              <a:t>Select </a:t>
            </a:r>
            <a:r>
              <a:rPr lang="en-US" altLang="zh-CN" sz="1800" i="1" dirty="0">
                <a:solidFill>
                  <a:srgbClr val="000000"/>
                </a:solidFill>
              </a:rPr>
              <a:t>K</a:t>
            </a:r>
            <a:r>
              <a:rPr lang="en-US" altLang="zh-CN" sz="1800" dirty="0">
                <a:solidFill>
                  <a:srgbClr val="000000"/>
                </a:solidFill>
              </a:rPr>
              <a:t> points as initial centroids</a:t>
            </a:r>
          </a:p>
          <a:p>
            <a:pPr defTabSz="457189">
              <a:lnSpc>
                <a:spcPct val="120000"/>
              </a:lnSpc>
            </a:pPr>
            <a:r>
              <a:rPr lang="en-US" altLang="zh-CN" sz="1800" b="1" dirty="0">
                <a:solidFill>
                  <a:srgbClr val="000000"/>
                </a:solidFill>
              </a:rPr>
              <a:t>Repeat</a:t>
            </a:r>
          </a:p>
          <a:p>
            <a:pPr marL="285750" indent="-285750" defTabSz="457189">
              <a:lnSpc>
                <a:spcPct val="120000"/>
              </a:lnSpc>
              <a:buFont typeface="Arial" panose="020B0604020202020204" pitchFamily="34" charset="0"/>
              <a:buChar char="•"/>
            </a:pPr>
            <a:r>
              <a:rPr lang="en-US" altLang="zh-CN" sz="1800" dirty="0">
                <a:solidFill>
                  <a:srgbClr val="000000"/>
                </a:solidFill>
              </a:rPr>
              <a:t>Form </a:t>
            </a:r>
            <a:r>
              <a:rPr lang="en-US" altLang="zh-CN" sz="1800" i="1" dirty="0">
                <a:solidFill>
                  <a:srgbClr val="000000"/>
                </a:solidFill>
              </a:rPr>
              <a:t>K</a:t>
            </a:r>
            <a:r>
              <a:rPr lang="en-US" altLang="zh-CN" sz="1800" dirty="0">
                <a:solidFill>
                  <a:srgbClr val="000000"/>
                </a:solidFill>
              </a:rPr>
              <a:t> clusters by assigning each point to its closest centroid</a:t>
            </a:r>
          </a:p>
          <a:p>
            <a:pPr marL="285750" indent="-285750" defTabSz="457189">
              <a:lnSpc>
                <a:spcPct val="120000"/>
              </a:lnSpc>
              <a:buFont typeface="Arial" panose="020B0604020202020204" pitchFamily="34" charset="0"/>
              <a:buChar char="•"/>
            </a:pPr>
            <a:r>
              <a:rPr lang="en-US" altLang="zh-CN" sz="1800" dirty="0">
                <a:solidFill>
                  <a:srgbClr val="000000"/>
                </a:solidFill>
              </a:rPr>
              <a:t>Re-compute the centroids (i.e., </a:t>
            </a:r>
            <a:r>
              <a:rPr lang="en-US" altLang="zh-CN" sz="1800" i="1" dirty="0">
                <a:solidFill>
                  <a:srgbClr val="FF0000"/>
                </a:solidFill>
              </a:rPr>
              <a:t>mean point</a:t>
            </a:r>
            <a:r>
              <a:rPr lang="en-US" altLang="zh-CN" sz="1800" dirty="0">
                <a:solidFill>
                  <a:srgbClr val="000000"/>
                </a:solidFill>
              </a:rPr>
              <a:t>)</a:t>
            </a:r>
            <a:r>
              <a:rPr lang="en-US" altLang="zh-CN" sz="1800" i="1" dirty="0">
                <a:solidFill>
                  <a:srgbClr val="FF0000"/>
                </a:solidFill>
              </a:rPr>
              <a:t> </a:t>
            </a:r>
            <a:r>
              <a:rPr lang="en-US" altLang="zh-CN" sz="1800" dirty="0">
                <a:solidFill>
                  <a:srgbClr val="000000"/>
                </a:solidFill>
              </a:rPr>
              <a:t>of each cluster</a:t>
            </a:r>
          </a:p>
          <a:p>
            <a:pPr defTabSz="457189">
              <a:lnSpc>
                <a:spcPct val="120000"/>
              </a:lnSpc>
            </a:pPr>
            <a:r>
              <a:rPr lang="en-US" altLang="zh-CN" sz="1800" b="1" dirty="0">
                <a:solidFill>
                  <a:srgbClr val="000000"/>
                </a:solidFill>
              </a:rPr>
              <a:t>Until </a:t>
            </a:r>
            <a:r>
              <a:rPr lang="en-US" altLang="zh-CN" sz="1800" dirty="0">
                <a:solidFill>
                  <a:srgbClr val="000000"/>
                </a:solidFill>
              </a:rPr>
              <a:t>convergence criterion is satisfied</a:t>
            </a:r>
          </a:p>
        </p:txBody>
      </p:sp>
      <p:sp>
        <p:nvSpPr>
          <p:cNvPr id="10" name="Right Arrow 9"/>
          <p:cNvSpPr/>
          <p:nvPr/>
        </p:nvSpPr>
        <p:spPr>
          <a:xfrm>
            <a:off x="3854002" y="2249198"/>
            <a:ext cx="55367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6" name="Text Box 181"/>
          <p:cNvSpPr txBox="1">
            <a:spLocks noChangeArrowheads="1"/>
          </p:cNvSpPr>
          <p:nvPr/>
        </p:nvSpPr>
        <p:spPr bwMode="auto">
          <a:xfrm>
            <a:off x="3665913" y="1424706"/>
            <a:ext cx="937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a:solidFill>
                  <a:srgbClr val="000000"/>
                </a:solidFill>
                <a:latin typeface="Calibri"/>
                <a:ea typeface="Gulim" panose="020B0600000101010101" pitchFamily="34" charset="-127"/>
              </a:rPr>
              <a:t>Assign points to clusters</a:t>
            </a:r>
          </a:p>
        </p:txBody>
      </p:sp>
      <p:grpSp>
        <p:nvGrpSpPr>
          <p:cNvPr id="19" name="Group 18"/>
          <p:cNvGrpSpPr/>
          <p:nvPr/>
        </p:nvGrpSpPr>
        <p:grpSpPr>
          <a:xfrm>
            <a:off x="7616179" y="1135831"/>
            <a:ext cx="4401451" cy="2798102"/>
            <a:chOff x="7616179" y="1135831"/>
            <a:chExt cx="4401451"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921491" y="2282608"/>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8" name="Text Box 181"/>
            <p:cNvSpPr txBox="1">
              <a:spLocks noChangeArrowheads="1"/>
            </p:cNvSpPr>
            <p:nvPr/>
          </p:nvSpPr>
          <p:spPr bwMode="auto">
            <a:xfrm>
              <a:off x="7616179" y="1543962"/>
              <a:ext cx="11371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err="1">
                  <a:solidFill>
                    <a:srgbClr val="000000"/>
                  </a:solidFill>
                  <a:latin typeface="Calibri"/>
                  <a:ea typeface="Gulim" panose="020B0600000101010101" pitchFamily="34" charset="-127"/>
                </a:rPr>
                <a:t>Recompute</a:t>
              </a:r>
              <a:r>
                <a:rPr lang="en-US" altLang="ko-KR" sz="1600" dirty="0">
                  <a:solidFill>
                    <a:srgbClr val="000000"/>
                  </a:solidFill>
                  <a:latin typeface="Calibri"/>
                  <a:ea typeface="Gulim" panose="020B0600000101010101" pitchFamily="34" charset="-127"/>
                </a:rPr>
                <a:t> cluster centers</a:t>
              </a:r>
            </a:p>
          </p:txBody>
        </p:sp>
      </p:grpSp>
      <p:grpSp>
        <p:nvGrpSpPr>
          <p:cNvPr id="22" name="Group 21"/>
          <p:cNvGrpSpPr/>
          <p:nvPr/>
        </p:nvGrpSpPr>
        <p:grpSpPr>
          <a:xfrm>
            <a:off x="8638385" y="3470604"/>
            <a:ext cx="3557745" cy="3406255"/>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a:solidFill>
                    <a:srgbClr val="000000"/>
                  </a:solidFill>
                  <a:latin typeface="Calibri"/>
                  <a:ea typeface="Gulim" panose="020B0600000101010101" pitchFamily="34" charset="-127"/>
                </a:rPr>
                <a:t>Redo point assignment  </a:t>
              </a:r>
            </a:p>
          </p:txBody>
        </p:sp>
      </p:grpSp>
      <p:sp>
        <p:nvSpPr>
          <p:cNvPr id="21" name="TextBox 20"/>
          <p:cNvSpPr txBox="1"/>
          <p:nvPr/>
        </p:nvSpPr>
        <p:spPr>
          <a:xfrm>
            <a:off x="1088437" y="4418249"/>
            <a:ext cx="4996446" cy="400110"/>
          </a:xfrm>
          <a:prstGeom prst="rect">
            <a:avLst/>
          </a:prstGeom>
          <a:solidFill>
            <a:srgbClr val="FFFF00"/>
          </a:solidFill>
        </p:spPr>
        <p:txBody>
          <a:bodyPr wrap="square" rtlCol="0">
            <a:spAutoFit/>
          </a:bodyPr>
          <a:lstStyle/>
          <a:p>
            <a:pPr defTabSz="457189"/>
            <a:r>
              <a:rPr lang="en-US" altLang="zh-CN" sz="2000" i="1" dirty="0">
                <a:solidFill>
                  <a:srgbClr val="000000"/>
                </a:solidFill>
              </a:rPr>
              <a:t>Execution of the K-Means</a:t>
            </a:r>
            <a:r>
              <a:rPr lang="en-US" altLang="zh-CN" sz="2000" dirty="0">
                <a:solidFill>
                  <a:srgbClr val="000000"/>
                </a:solidFill>
              </a:rPr>
              <a:t> Clustering Algorithm</a:t>
            </a:r>
            <a:endParaRPr lang="en-US" dirty="0">
              <a:solidFill>
                <a:srgbClr val="000000"/>
              </a:solidFill>
            </a:endParaRPr>
          </a:p>
        </p:txBody>
      </p:sp>
      <p:pic>
        <p:nvPicPr>
          <p:cNvPr id="12" name="Picture 11"/>
          <p:cNvPicPr>
            <a:picLocks noChangeAspect="1"/>
          </p:cNvPicPr>
          <p:nvPr/>
        </p:nvPicPr>
        <p:blipFill>
          <a:blip r:embed="rId6"/>
          <a:stretch>
            <a:fillRect/>
          </a:stretch>
        </p:blipFill>
        <p:spPr>
          <a:xfrm>
            <a:off x="458616" y="1144884"/>
            <a:ext cx="3207297" cy="2698651"/>
          </a:xfrm>
          <a:prstGeom prst="rect">
            <a:avLst/>
          </a:prstGeom>
        </p:spPr>
      </p:pic>
    </p:spTree>
    <p:extLst>
      <p:ext uri="{BB962C8B-B14F-4D97-AF65-F5344CB8AC3E}">
        <p14:creationId xmlns:p14="http://schemas.microsoft.com/office/powerpoint/2010/main" val="376031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8598" y="309815"/>
            <a:ext cx="10529180" cy="604586"/>
          </a:xfrm>
        </p:spPr>
        <p:txBody>
          <a:bodyPr>
            <a:noAutofit/>
          </a:bodyPr>
          <a:lstStyle/>
          <a:p>
            <a:pPr eaLnBrk="1" hangingPunct="1"/>
            <a:r>
              <a:rPr lang="en-US" altLang="zh-CN" dirty="0">
                <a:ea typeface="SimSun" panose="02010600030101010101" pitchFamily="2" charset="-122"/>
              </a:rPr>
              <a:t>Discussion on the </a:t>
            </a:r>
            <a:r>
              <a:rPr lang="en-US" altLang="zh-CN" i="1" dirty="0">
                <a:ea typeface="SimSun" panose="02010600030101010101" pitchFamily="2" charset="-122"/>
              </a:rPr>
              <a:t>K-Means</a:t>
            </a:r>
            <a:r>
              <a:rPr lang="en-US" altLang="zh-CN" dirty="0">
                <a:ea typeface="SimSun" panose="02010600030101010101" pitchFamily="2" charset="-122"/>
              </a:rPr>
              <a:t> Method</a:t>
            </a:r>
            <a:endParaRPr lang="en-US" altLang="zh-CN" sz="3600" dirty="0">
              <a:ea typeface="SimSun" panose="02010600030101010101" pitchFamily="2" charset="-122"/>
            </a:endParaRPr>
          </a:p>
        </p:txBody>
      </p:sp>
      <p:sp>
        <p:nvSpPr>
          <p:cNvPr id="27651" name="Rectangle 3"/>
          <p:cNvSpPr>
            <a:spLocks noGrp="1" noChangeArrowheads="1"/>
          </p:cNvSpPr>
          <p:nvPr>
            <p:ph idx="1"/>
          </p:nvPr>
        </p:nvSpPr>
        <p:spPr>
          <a:xfrm>
            <a:off x="561314" y="1130851"/>
            <a:ext cx="10746464" cy="5727149"/>
          </a:xfrm>
        </p:spPr>
        <p:txBody>
          <a:bodyPr/>
          <a:lstStyle/>
          <a:p>
            <a:pPr>
              <a:spcBef>
                <a:spcPts val="500"/>
              </a:spcBef>
            </a:pPr>
            <a:r>
              <a:rPr lang="en-US" altLang="zh-CN" sz="2400" b="1" dirty="0">
                <a:ea typeface="SimSun" panose="02010600030101010101" pitchFamily="2" charset="-122"/>
              </a:rPr>
              <a:t> Efficiency</a:t>
            </a:r>
            <a:r>
              <a:rPr lang="en-US" altLang="zh-CN" sz="2400" dirty="0">
                <a:ea typeface="SimSun" panose="02010600030101010101" pitchFamily="2" charset="-122"/>
              </a:rPr>
              <a: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err="1">
                <a:ea typeface="SimSun" panose="02010600030101010101" pitchFamily="2" charset="-122"/>
              </a:rPr>
              <a:t>tKn</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 of objects, </a:t>
            </a:r>
            <a:r>
              <a:rPr lang="en-US" altLang="zh-CN" sz="2400" i="1" dirty="0">
                <a:ea typeface="SimSun" panose="02010600030101010101" pitchFamily="2" charset="-122"/>
              </a:rPr>
              <a:t>K</a:t>
            </a:r>
            <a:r>
              <a:rPr lang="en-US" altLang="zh-CN" sz="2400" dirty="0">
                <a:ea typeface="SimSun" panose="02010600030101010101" pitchFamily="2" charset="-122"/>
              </a:rPr>
              <a:t>: # of clusters, and </a:t>
            </a:r>
            <a:r>
              <a:rPr lang="en-US" altLang="zh-CN" sz="2400" i="1" dirty="0">
                <a:ea typeface="SimSun" panose="02010600030101010101" pitchFamily="2" charset="-122"/>
              </a:rPr>
              <a:t>t: </a:t>
            </a:r>
            <a:r>
              <a:rPr lang="en-US" altLang="zh-CN" sz="2400" dirty="0">
                <a:ea typeface="SimSun" panose="02010600030101010101" pitchFamily="2" charset="-122"/>
              </a:rPr>
              <a:t># of iterations</a:t>
            </a:r>
          </a:p>
          <a:p>
            <a:pPr lvl="1">
              <a:spcBef>
                <a:spcPts val="500"/>
              </a:spcBef>
            </a:pPr>
            <a:r>
              <a:rPr lang="en-US" altLang="zh-CN" sz="2400" dirty="0">
                <a:ea typeface="SimSun" panose="02010600030101010101" pitchFamily="2" charset="-122"/>
              </a:rPr>
              <a:t>Normally, </a:t>
            </a:r>
            <a:r>
              <a:rPr lang="en-US" altLang="zh-CN" sz="2400" i="1" dirty="0">
                <a:ea typeface="SimSun" panose="02010600030101010101" pitchFamily="2" charset="-122"/>
              </a:rPr>
              <a:t>K</a:t>
            </a:r>
            <a:r>
              <a:rPr lang="en-US" altLang="zh-CN" sz="2400" dirty="0">
                <a:ea typeface="SimSun" panose="02010600030101010101" pitchFamily="2" charset="-122"/>
              </a:rPr>
              <a:t>, </a:t>
            </a:r>
            <a:r>
              <a:rPr lang="en-US" altLang="zh-CN" sz="2400" i="1" dirty="0">
                <a:ea typeface="SimSun" panose="02010600030101010101" pitchFamily="2" charset="-122"/>
              </a:rPr>
              <a:t>t</a:t>
            </a:r>
            <a:r>
              <a:rPr lang="en-US" altLang="zh-CN" sz="2400" dirty="0">
                <a:ea typeface="SimSun" panose="02010600030101010101" pitchFamily="2" charset="-122"/>
              </a:rPr>
              <a:t> &lt;&lt; </a:t>
            </a:r>
            <a:r>
              <a:rPr lang="en-US" altLang="zh-CN" sz="2400" i="1" dirty="0">
                <a:ea typeface="SimSun" panose="02010600030101010101" pitchFamily="2" charset="-122"/>
              </a:rPr>
              <a:t>n</a:t>
            </a:r>
            <a:r>
              <a:rPr lang="en-US" altLang="zh-CN" sz="2400" dirty="0">
                <a:ea typeface="SimSun" panose="02010600030101010101" pitchFamily="2" charset="-122"/>
              </a:rPr>
              <a:t>; thus, an efficient method</a:t>
            </a:r>
          </a:p>
          <a:p>
            <a:pPr>
              <a:spcBef>
                <a:spcPts val="500"/>
              </a:spcBef>
            </a:pPr>
            <a:r>
              <a:rPr lang="en-US" altLang="zh-CN" sz="2400" dirty="0">
                <a:ea typeface="SimSun" panose="02010600030101010101" pitchFamily="2" charset="-122"/>
              </a:rPr>
              <a:t> K-means clustering often </a:t>
            </a:r>
            <a:r>
              <a:rPr lang="en-US" altLang="zh-CN" sz="2400" b="1" i="1" dirty="0">
                <a:ea typeface="SimSun" panose="02010600030101010101" pitchFamily="2" charset="-122"/>
              </a:rPr>
              <a:t>terminates at </a:t>
            </a:r>
            <a:r>
              <a:rPr lang="en-US" altLang="zh-CN" sz="2400" b="1" dirty="0">
                <a:ea typeface="SimSun" panose="02010600030101010101" pitchFamily="2" charset="-122"/>
              </a:rPr>
              <a:t>a </a:t>
            </a:r>
            <a:r>
              <a:rPr lang="en-US" altLang="zh-CN" sz="2400" b="1" i="1" dirty="0">
                <a:ea typeface="SimSun" panose="02010600030101010101" pitchFamily="2" charset="-122"/>
              </a:rPr>
              <a:t>local optimal</a:t>
            </a:r>
          </a:p>
          <a:p>
            <a:pPr lvl="1">
              <a:spcBef>
                <a:spcPts val="500"/>
              </a:spcBef>
            </a:pPr>
            <a:r>
              <a:rPr lang="en-US" altLang="zh-CN" sz="2400" dirty="0">
                <a:ea typeface="SimSun" panose="02010600030101010101" pitchFamily="2" charset="-122"/>
              </a:rPr>
              <a:t>Initialization can be important to find high-quality clusters</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Need to specify </a:t>
            </a:r>
            <a:r>
              <a:rPr lang="en-US" altLang="zh-CN" sz="2400" b="1" i="1" dirty="0">
                <a:ea typeface="SimSun" panose="02010600030101010101" pitchFamily="2" charset="-122"/>
              </a:rPr>
              <a:t>K</a:t>
            </a:r>
            <a:r>
              <a:rPr lang="en-US" altLang="zh-CN" sz="2400" i="1" dirty="0">
                <a:ea typeface="SimSun" panose="02010600030101010101" pitchFamily="2" charset="-122"/>
              </a:rPr>
              <a:t>, </a:t>
            </a:r>
            <a:r>
              <a:rPr lang="en-US" altLang="zh-CN" sz="2400" dirty="0">
                <a:ea typeface="SimSun" panose="02010600030101010101" pitchFamily="2" charset="-122"/>
              </a:rPr>
              <a:t>the </a:t>
            </a:r>
            <a:r>
              <a:rPr lang="en-US" altLang="zh-CN" sz="2400" i="1" dirty="0">
                <a:ea typeface="SimSun" panose="02010600030101010101" pitchFamily="2" charset="-122"/>
              </a:rPr>
              <a:t>number</a:t>
            </a:r>
            <a:r>
              <a:rPr lang="en-US" altLang="zh-CN" sz="2400" dirty="0">
                <a:ea typeface="SimSun" panose="02010600030101010101" pitchFamily="2" charset="-122"/>
              </a:rPr>
              <a:t> of clusters, in advance </a:t>
            </a:r>
          </a:p>
          <a:p>
            <a:pPr lvl="1">
              <a:spcBef>
                <a:spcPts val="500"/>
              </a:spcBef>
            </a:pPr>
            <a:r>
              <a:rPr lang="en-US" altLang="zh-CN" sz="2400" dirty="0">
                <a:ea typeface="SimSun" panose="02010600030101010101" pitchFamily="2" charset="-122"/>
              </a:rPr>
              <a:t>There are ways to automatically determine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p>
          <a:p>
            <a:pPr lvl="1">
              <a:spcBef>
                <a:spcPts val="500"/>
              </a:spcBef>
            </a:pPr>
            <a:r>
              <a:rPr lang="en-US" altLang="zh-CN" sz="2400" dirty="0">
                <a:ea typeface="SimSun" panose="02010600030101010101" pitchFamily="2" charset="-122"/>
              </a:rPr>
              <a:t>In practice, one often runs a range of values and selected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r>
              <a:rPr lang="en-US" altLang="zh-CN" sz="2400" dirty="0">
                <a:ea typeface="SimSun" panose="02010600030101010101" pitchFamily="2" charset="-122"/>
              </a:rPr>
              <a:t> value</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Sensitive to noisy data and </a:t>
            </a:r>
            <a:r>
              <a:rPr lang="en-US" altLang="zh-CN" sz="2400" b="1" i="1" dirty="0">
                <a:ea typeface="SimSun" panose="02010600030101010101" pitchFamily="2" charset="-122"/>
              </a:rPr>
              <a:t>outliers</a:t>
            </a:r>
          </a:p>
          <a:p>
            <a:pPr lvl="1">
              <a:spcBef>
                <a:spcPts val="500"/>
              </a:spcBef>
            </a:pPr>
            <a:r>
              <a:rPr lang="en-US" altLang="zh-CN" sz="2400" dirty="0">
                <a:ea typeface="SimSun" panose="02010600030101010101" pitchFamily="2" charset="-122"/>
              </a:rPr>
              <a:t>Variations: Using K-medians, K-</a:t>
            </a:r>
            <a:r>
              <a:rPr lang="en-US" altLang="zh-CN" sz="2400" dirty="0" err="1">
                <a:ea typeface="SimSun" panose="02010600030101010101" pitchFamily="2" charset="-122"/>
              </a:rPr>
              <a:t>medoids</a:t>
            </a:r>
            <a:r>
              <a:rPr lang="en-US" altLang="zh-CN" sz="2400" dirty="0">
                <a:ea typeface="SimSun" panose="02010600030101010101" pitchFamily="2" charset="-122"/>
              </a:rPr>
              <a:t>, etc.</a:t>
            </a:r>
          </a:p>
          <a:p>
            <a:pPr>
              <a:spcBef>
                <a:spcPts val="500"/>
              </a:spcBef>
            </a:pPr>
            <a:r>
              <a:rPr lang="en-US" altLang="zh-CN" sz="2400" dirty="0">
                <a:ea typeface="SimSun" panose="02010600030101010101" pitchFamily="2" charset="-122"/>
              </a:rPr>
              <a:t>K-means is applicable only to objects in a continuous n-dimensional space </a:t>
            </a:r>
            <a:endParaRPr lang="en-US" altLang="zh-CN" sz="2400" i="1" dirty="0">
              <a:ea typeface="SimSun" panose="02010600030101010101" pitchFamily="2" charset="-122"/>
            </a:endParaRPr>
          </a:p>
          <a:p>
            <a:pPr lvl="1">
              <a:spcBef>
                <a:spcPts val="500"/>
              </a:spcBef>
            </a:pPr>
            <a:r>
              <a:rPr lang="en-US" altLang="zh-CN" sz="2400" dirty="0">
                <a:ea typeface="SimSun" panose="02010600030101010101" pitchFamily="2" charset="-122"/>
              </a:rPr>
              <a:t>Using the K-modes for </a:t>
            </a:r>
            <a:r>
              <a:rPr lang="en-US" altLang="zh-CN" sz="2400" b="1" i="1" dirty="0">
                <a:ea typeface="SimSun" panose="02010600030101010101" pitchFamily="2" charset="-122"/>
              </a:rPr>
              <a:t>categorical data</a:t>
            </a:r>
          </a:p>
          <a:p>
            <a:pPr>
              <a:spcBef>
                <a:spcPts val="500"/>
              </a:spcBef>
            </a:pPr>
            <a:r>
              <a:rPr lang="en-US" altLang="zh-CN" sz="2400" dirty="0">
                <a:ea typeface="SimSun" panose="02010600030101010101" pitchFamily="2" charset="-122"/>
              </a:rPr>
              <a:t>Not suitable to discover clusters with </a:t>
            </a:r>
            <a:r>
              <a:rPr lang="en-US" altLang="zh-CN" sz="2400" b="1" i="1" dirty="0">
                <a:ea typeface="SimSun" panose="02010600030101010101" pitchFamily="2" charset="-122"/>
              </a:rPr>
              <a:t>non-convex shapes</a:t>
            </a:r>
          </a:p>
          <a:p>
            <a:pPr lvl="1">
              <a:spcBef>
                <a:spcPts val="500"/>
              </a:spcBef>
            </a:pPr>
            <a:r>
              <a:rPr lang="en-US" altLang="zh-CN" sz="2400" dirty="0">
                <a:ea typeface="SimSun" panose="02010600030101010101" pitchFamily="2" charset="-122"/>
              </a:rPr>
              <a:t>Using density-based clustering, kernel </a:t>
            </a:r>
            <a:r>
              <a:rPr lang="en-US" altLang="zh-CN" sz="2400" i="1" dirty="0">
                <a:ea typeface="SimSun" panose="02010600030101010101" pitchFamily="2" charset="-122"/>
              </a:rPr>
              <a:t>K</a:t>
            </a:r>
            <a:r>
              <a:rPr lang="en-US" altLang="zh-CN" sz="2400" dirty="0">
                <a:ea typeface="SimSun" panose="02010600030101010101" pitchFamily="2" charset="-122"/>
              </a:rPr>
              <a:t>-means, etc.</a:t>
            </a:r>
          </a:p>
        </p:txBody>
      </p:sp>
    </p:spTree>
    <p:extLst>
      <p:ext uri="{BB962C8B-B14F-4D97-AF65-F5344CB8AC3E}">
        <p14:creationId xmlns:p14="http://schemas.microsoft.com/office/powerpoint/2010/main" val="15242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Autofit/>
          </a:bodyPr>
          <a:lstStyle/>
          <a:p>
            <a:pPr eaLnBrk="1" hangingPunct="1"/>
            <a:r>
              <a:rPr lang="en-US" altLang="zh-CN" dirty="0">
                <a:ea typeface="SimSun" panose="02010600030101010101" pitchFamily="2" charset="-122"/>
              </a:rPr>
              <a:t>Variations of </a:t>
            </a:r>
            <a:r>
              <a:rPr lang="en-US" altLang="zh-CN" i="1" dirty="0">
                <a:ea typeface="SimSun" panose="02010600030101010101" pitchFamily="2" charset="-122"/>
              </a:rPr>
              <a:t>K-Means</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97529" y="1240325"/>
            <a:ext cx="11012388" cy="5200461"/>
          </a:xfrm>
        </p:spPr>
        <p:txBody>
          <a:bodyPr/>
          <a:lstStyle/>
          <a:p>
            <a:pPr eaLnBrk="1" hangingPunct="1">
              <a:lnSpc>
                <a:spcPct val="150000"/>
              </a:lnSpc>
              <a:spcAft>
                <a:spcPts val="600"/>
              </a:spcAft>
            </a:pPr>
            <a:r>
              <a:rPr lang="en-US" altLang="zh-CN" dirty="0">
                <a:ea typeface="SimSun" panose="02010600030101010101" pitchFamily="2" charset="-122"/>
              </a:rPr>
              <a:t>There are many variants of the </a:t>
            </a:r>
            <a:r>
              <a:rPr lang="en-US" altLang="zh-CN" i="1" dirty="0">
                <a:ea typeface="SimSun" panose="02010600030101010101" pitchFamily="2" charset="-122"/>
              </a:rPr>
              <a:t>K-Means</a:t>
            </a:r>
            <a:r>
              <a:rPr lang="en-US" altLang="zh-CN" dirty="0">
                <a:ea typeface="SimSun" panose="02010600030101010101" pitchFamily="2" charset="-122"/>
              </a:rPr>
              <a:t> method, varying in different aspects</a:t>
            </a:r>
          </a:p>
          <a:p>
            <a:pPr lvl="1">
              <a:lnSpc>
                <a:spcPct val="150000"/>
              </a:lnSpc>
              <a:spcAft>
                <a:spcPts val="600"/>
              </a:spcAft>
            </a:pPr>
            <a:r>
              <a:rPr lang="en-US" altLang="zh-CN" dirty="0">
                <a:ea typeface="SimSun" panose="02010600030101010101" pitchFamily="2" charset="-122"/>
              </a:rPr>
              <a:t>Choosing better initial centroid estimates</a:t>
            </a:r>
          </a:p>
          <a:p>
            <a:pPr lvl="2">
              <a:lnSpc>
                <a:spcPct val="150000"/>
              </a:lnSpc>
              <a:spcAft>
                <a:spcPts val="600"/>
              </a:spcAft>
            </a:pP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Intelligent K-Means</a:t>
            </a:r>
            <a:r>
              <a:rPr lang="en-US" altLang="zh-CN" dirty="0">
                <a:ea typeface="SimSun" panose="02010600030101010101" pitchFamily="2" charset="-122"/>
              </a:rPr>
              <a:t>, </a:t>
            </a:r>
            <a:r>
              <a:rPr lang="en-US" altLang="zh-CN" i="1" dirty="0">
                <a:ea typeface="SimSun" panose="02010600030101010101" pitchFamily="2" charset="-122"/>
              </a:rPr>
              <a:t>Genetic K-Means</a:t>
            </a:r>
          </a:p>
          <a:p>
            <a:pPr lvl="1" eaLnBrk="1" hangingPunct="1">
              <a:lnSpc>
                <a:spcPct val="150000"/>
              </a:lnSpc>
              <a:spcAft>
                <a:spcPts val="600"/>
              </a:spcAft>
            </a:pPr>
            <a:r>
              <a:rPr lang="en-US" altLang="zh-CN" dirty="0">
                <a:ea typeface="SimSun" panose="02010600030101010101" pitchFamily="2" charset="-122"/>
              </a:rPr>
              <a:t>Choosing different representative prototypes for the clusters</a:t>
            </a:r>
          </a:p>
          <a:p>
            <a:pPr lvl="2">
              <a:lnSpc>
                <a:spcPct val="150000"/>
              </a:lnSpc>
              <a:spcAft>
                <a:spcPts val="600"/>
              </a:spcAft>
            </a:pP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a:t>
            </a:r>
            <a:r>
              <a:rPr lang="en-US" altLang="zh-CN" i="1" dirty="0">
                <a:ea typeface="SimSun" panose="02010600030101010101" pitchFamily="2" charset="-122"/>
              </a:rPr>
              <a:t>K-Medians</a:t>
            </a:r>
            <a:r>
              <a:rPr lang="en-US" altLang="zh-CN" dirty="0">
                <a:ea typeface="SimSun" panose="02010600030101010101" pitchFamily="2" charset="-122"/>
              </a:rPr>
              <a:t>, </a:t>
            </a:r>
            <a:r>
              <a:rPr lang="en-US" altLang="zh-CN" i="1" dirty="0">
                <a:ea typeface="SimSun" panose="02010600030101010101" pitchFamily="2" charset="-122"/>
              </a:rPr>
              <a:t>K-Modes</a:t>
            </a:r>
          </a:p>
          <a:p>
            <a:pPr lvl="1" eaLnBrk="1" hangingPunct="1">
              <a:lnSpc>
                <a:spcPct val="150000"/>
              </a:lnSpc>
              <a:spcAft>
                <a:spcPts val="600"/>
              </a:spcAft>
            </a:pPr>
            <a:r>
              <a:rPr lang="en-US" altLang="zh-CN" dirty="0">
                <a:ea typeface="SimSun" panose="02010600030101010101" pitchFamily="2" charset="-122"/>
              </a:rPr>
              <a:t>Applying feature transformation techniques</a:t>
            </a:r>
          </a:p>
          <a:p>
            <a:pPr lvl="2">
              <a:lnSpc>
                <a:spcPct val="150000"/>
              </a:lnSpc>
              <a:spcAft>
                <a:spcPts val="600"/>
              </a:spcAft>
            </a:pPr>
            <a:r>
              <a:rPr lang="en-US" altLang="zh-CN" i="1" dirty="0">
                <a:ea typeface="SimSun" panose="02010600030101010101" pitchFamily="2" charset="-122"/>
              </a:rPr>
              <a:t>Weighted K-Means</a:t>
            </a:r>
            <a:r>
              <a:rPr lang="en-US" altLang="zh-CN" dirty="0">
                <a:ea typeface="SimSun" panose="02010600030101010101" pitchFamily="2" charset="-122"/>
              </a:rPr>
              <a:t>, </a:t>
            </a:r>
            <a:r>
              <a:rPr lang="en-US" altLang="zh-CN" i="1" dirty="0">
                <a:ea typeface="SimSun" panose="02010600030101010101" pitchFamily="2" charset="-122"/>
              </a:rPr>
              <a:t>Kernel K-Means</a:t>
            </a:r>
          </a:p>
        </p:txBody>
      </p:sp>
      <p:sp>
        <p:nvSpPr>
          <p:cNvPr id="2" name="TextBox 1"/>
          <p:cNvSpPr txBox="1"/>
          <p:nvPr/>
        </p:nvSpPr>
        <p:spPr>
          <a:xfrm>
            <a:off x="6572812" y="5687368"/>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5" name="TextBox 4"/>
          <p:cNvSpPr txBox="1"/>
          <p:nvPr/>
        </p:nvSpPr>
        <p:spPr>
          <a:xfrm>
            <a:off x="7455527" y="4274763"/>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6" name="TextBox 5"/>
          <p:cNvSpPr txBox="1"/>
          <p:nvPr/>
        </p:nvSpPr>
        <p:spPr>
          <a:xfrm>
            <a:off x="8134536" y="2878183"/>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8" name="Curved Up Arrow 7"/>
          <p:cNvSpPr/>
          <p:nvPr/>
        </p:nvSpPr>
        <p:spPr>
          <a:xfrm rot="10800000">
            <a:off x="2131840" y="3865496"/>
            <a:ext cx="5525878" cy="4338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9" name="Curved Up Arrow 8"/>
          <p:cNvSpPr/>
          <p:nvPr/>
        </p:nvSpPr>
        <p:spPr>
          <a:xfrm rot="10800000">
            <a:off x="2293294" y="2477445"/>
            <a:ext cx="6188291" cy="4236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0" name="Curved Up Arrow 9"/>
          <p:cNvSpPr/>
          <p:nvPr/>
        </p:nvSpPr>
        <p:spPr>
          <a:xfrm rot="10800000">
            <a:off x="4873528" y="5219376"/>
            <a:ext cx="2070480" cy="48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1" name="Curved Up Arrow 10"/>
          <p:cNvSpPr/>
          <p:nvPr/>
        </p:nvSpPr>
        <p:spPr>
          <a:xfrm rot="10800000">
            <a:off x="3621385" y="3873468"/>
            <a:ext cx="4036333" cy="42584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2" name="Curved Up Arrow 11"/>
          <p:cNvSpPr/>
          <p:nvPr/>
        </p:nvSpPr>
        <p:spPr>
          <a:xfrm rot="10800000">
            <a:off x="4980918" y="3990139"/>
            <a:ext cx="2605882" cy="29609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Tree>
    <p:extLst>
      <p:ext uri="{BB962C8B-B14F-4D97-AF65-F5344CB8AC3E}">
        <p14:creationId xmlns:p14="http://schemas.microsoft.com/office/powerpoint/2010/main" val="36608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199" y="9525"/>
            <a:ext cx="12380996" cy="903727"/>
          </a:xfrm>
        </p:spPr>
        <p:txBody>
          <a:bodyPr>
            <a:noAutofit/>
          </a:bodyPr>
          <a:lstStyle/>
          <a:p>
            <a:pPr eaLnBrk="1" hangingPunct="1"/>
            <a:r>
              <a:rPr lang="en-US" altLang="zh-CN" sz="3600" dirty="0">
                <a:ea typeface="SimSun" panose="02010600030101010101" pitchFamily="2" charset="-122"/>
              </a:rPr>
              <a:t>Poor Initialization in K-Means May Lead to Poor Clustering</a:t>
            </a: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Rerun of the </a:t>
            </a:r>
            <a:r>
              <a:rPr lang="en-US" altLang="zh-CN" sz="2400" i="1" dirty="0">
                <a:solidFill>
                  <a:srgbClr val="000000"/>
                </a:solidFill>
              </a:rPr>
              <a:t>K-Means</a:t>
            </a:r>
            <a:r>
              <a:rPr lang="en-US" altLang="zh-CN" sz="2400" dirty="0">
                <a:solidFill>
                  <a:srgbClr val="000000"/>
                </a:solidFill>
              </a:rPr>
              <a:t> using another random </a:t>
            </a:r>
            <a:r>
              <a:rPr lang="en-US" altLang="zh-CN" sz="2400" i="1" dirty="0">
                <a:solidFill>
                  <a:srgbClr val="000000"/>
                </a:solidFill>
              </a:rPr>
              <a:t>K</a:t>
            </a:r>
            <a:r>
              <a:rPr lang="en-US" altLang="zh-CN" sz="2400" dirty="0">
                <a:solidFill>
                  <a:srgbClr val="000000"/>
                </a:solidFill>
              </a:rPr>
              <a:t> seeds</a:t>
            </a:r>
          </a:p>
          <a:p>
            <a:pPr>
              <a:lnSpc>
                <a:spcPct val="120000"/>
              </a:lnSpc>
            </a:pPr>
            <a:r>
              <a:rPr lang="en-US" altLang="zh-CN" sz="2400" dirty="0">
                <a:solidFill>
                  <a:srgbClr val="000000"/>
                </a:solidFill>
              </a:rPr>
              <a:t>This run of </a:t>
            </a:r>
            <a:r>
              <a:rPr lang="en-US" altLang="zh-CN" sz="2400" i="1" dirty="0">
                <a:solidFill>
                  <a:srgbClr val="000000"/>
                </a:solidFill>
              </a:rPr>
              <a:t>K</a:t>
            </a:r>
            <a:r>
              <a:rPr lang="en-US" altLang="zh-CN" sz="2400" dirty="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0"/>
            <a:ext cx="3453608" cy="2888061"/>
          </a:xfrm>
          <a:prstGeom prst="rect">
            <a:avLst/>
          </a:prstGeom>
        </p:spPr>
      </p:pic>
      <p:pic>
        <p:nvPicPr>
          <p:cNvPr id="4" name="Picture 3"/>
          <p:cNvPicPr>
            <a:picLocks noChangeAspect="1"/>
          </p:cNvPicPr>
          <p:nvPr/>
        </p:nvPicPr>
        <p:blipFill>
          <a:blip r:embed="rId4"/>
          <a:stretch>
            <a:fillRect/>
          </a:stretch>
        </p:blipFill>
        <p:spPr>
          <a:xfrm>
            <a:off x="4310806" y="1122640"/>
            <a:ext cx="3438385" cy="2878994"/>
          </a:xfrm>
          <a:prstGeom prst="rect">
            <a:avLst/>
          </a:prstGeom>
        </p:spPr>
      </p:pic>
      <p:grpSp>
        <p:nvGrpSpPr>
          <p:cNvPr id="8" name="Group 7"/>
          <p:cNvGrpSpPr/>
          <p:nvPr/>
        </p:nvGrpSpPr>
        <p:grpSpPr>
          <a:xfrm>
            <a:off x="8454273" y="3453902"/>
            <a:ext cx="3625432" cy="3404098"/>
            <a:chOff x="8454273" y="3453902"/>
            <a:chExt cx="3625432" cy="3404098"/>
          </a:xfrm>
        </p:grpSpPr>
        <p:pic>
          <p:nvPicPr>
            <p:cNvPr id="7" name="Picture 6"/>
            <p:cNvPicPr>
              <a:picLocks noChangeAspect="1"/>
            </p:cNvPicPr>
            <p:nvPr/>
          </p:nvPicPr>
          <p:blipFill>
            <a:blip r:embed="rId5"/>
            <a:stretch>
              <a:fillRect/>
            </a:stretch>
          </p:blipFill>
          <p:spPr>
            <a:xfrm>
              <a:off x="8454273" y="4099001"/>
              <a:ext cx="3279020" cy="2758999"/>
            </a:xfrm>
            <a:prstGeom prst="rect">
              <a:avLst/>
            </a:prstGeom>
          </p:spPr>
        </p:pic>
        <p:sp>
          <p:nvSpPr>
            <p:cNvPr id="10" name="Curved Left Arrow 9"/>
            <p:cNvSpPr/>
            <p:nvPr/>
          </p:nvSpPr>
          <p:spPr>
            <a:xfrm>
              <a:off x="11704081" y="3453902"/>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grpSp>
      <p:sp>
        <p:nvSpPr>
          <p:cNvPr id="12" name="Right Arrow 11"/>
          <p:cNvSpPr/>
          <p:nvPr/>
        </p:nvSpPr>
        <p:spPr>
          <a:xfrm>
            <a:off x="3880350"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nvGrpSpPr>
          <p:cNvPr id="2" name="Group 1"/>
          <p:cNvGrpSpPr/>
          <p:nvPr/>
        </p:nvGrpSpPr>
        <p:grpSpPr>
          <a:xfrm>
            <a:off x="7618722" y="1210289"/>
            <a:ext cx="4175889" cy="2791344"/>
            <a:chOff x="7618722" y="1210289"/>
            <a:chExt cx="417588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904584" y="2416973"/>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3" name="Text Box 181"/>
            <p:cNvSpPr txBox="1">
              <a:spLocks noChangeArrowheads="1"/>
            </p:cNvSpPr>
            <p:nvPr/>
          </p:nvSpPr>
          <p:spPr bwMode="auto">
            <a:xfrm>
              <a:off x="7618722" y="1755248"/>
              <a:ext cx="100923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err="1">
                  <a:solidFill>
                    <a:srgbClr val="000000"/>
                  </a:solidFill>
                  <a:latin typeface="Calibri"/>
                  <a:ea typeface="Gulim" panose="020B0600000101010101" pitchFamily="34" charset="-127"/>
                </a:rPr>
                <a:t>Recompute</a:t>
              </a:r>
              <a:r>
                <a:rPr lang="en-US" altLang="ko-KR" sz="1400" dirty="0">
                  <a:solidFill>
                    <a:srgbClr val="000000"/>
                  </a:solidFill>
                  <a:latin typeface="Calibri"/>
                  <a:ea typeface="Gulim" panose="020B0600000101010101" pitchFamily="34" charset="-127"/>
                </a:rPr>
                <a:t> cluster centers</a:t>
              </a:r>
            </a:p>
          </p:txBody>
        </p:sp>
      </p:grpSp>
      <p:sp>
        <p:nvSpPr>
          <p:cNvPr id="14" name="Text Box 181"/>
          <p:cNvSpPr txBox="1">
            <a:spLocks noChangeArrowheads="1"/>
          </p:cNvSpPr>
          <p:nvPr/>
        </p:nvSpPr>
        <p:spPr bwMode="auto">
          <a:xfrm>
            <a:off x="3632289"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a:solidFill>
                  <a:srgbClr val="000000"/>
                </a:solidFill>
                <a:latin typeface="Calibri"/>
                <a:ea typeface="Gulim" panose="020B0600000101010101" pitchFamily="34" charset="-127"/>
              </a:rPr>
              <a:t>Assign points to clusters</a:t>
            </a:r>
          </a:p>
        </p:txBody>
      </p:sp>
      <p:sp>
        <p:nvSpPr>
          <p:cNvPr id="15" name="Text Box 181"/>
          <p:cNvSpPr txBox="1">
            <a:spLocks noChangeArrowheads="1"/>
          </p:cNvSpPr>
          <p:nvPr/>
        </p:nvSpPr>
        <p:spPr bwMode="auto">
          <a:xfrm>
            <a:off x="723386" y="4010701"/>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Another random selection of k centroids </a:t>
            </a:r>
            <a:r>
              <a:rPr lang="en-US" altLang="ko-KR" sz="1400" dirty="0">
                <a:solidFill>
                  <a:srgbClr val="000000"/>
                </a:solidFill>
                <a:latin typeface="Calibri"/>
                <a:ea typeface="Tahoma" panose="020B0604030504040204" pitchFamily="34" charset="0"/>
                <a:cs typeface="Tahoma" panose="020B0604030504040204" pitchFamily="34" charset="0"/>
              </a:rPr>
              <a:t>for the same data points</a:t>
            </a:r>
            <a:endParaRPr lang="en-US" altLang="ko-KR" sz="1400" dirty="0">
              <a:solidFill>
                <a:srgbClr val="000000"/>
              </a:solidFill>
              <a:latin typeface="Calibri"/>
              <a:ea typeface="Gulim" panose="020B0600000101010101" pitchFamily="34" charset="-127"/>
            </a:endParaRPr>
          </a:p>
        </p:txBody>
      </p:sp>
    </p:spTree>
    <p:extLst>
      <p:ext uri="{BB962C8B-B14F-4D97-AF65-F5344CB8AC3E}">
        <p14:creationId xmlns:p14="http://schemas.microsoft.com/office/powerpoint/2010/main" val="140440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05327" y="276726"/>
            <a:ext cx="11157704" cy="733927"/>
          </a:xfrm>
        </p:spPr>
        <p:txBody>
          <a:bodyPr>
            <a:normAutofit/>
          </a:bodyPr>
          <a:lstStyle/>
          <a:p>
            <a:pPr eaLnBrk="1" hangingPunct="1"/>
            <a:r>
              <a:rPr lang="en-US" altLang="zh-CN" dirty="0">
                <a:ea typeface="SimSun" panose="02010600030101010101" pitchFamily="2" charset="-122"/>
              </a:rPr>
              <a:t>Initialization of K-Means: Problem and Solution</a:t>
            </a:r>
            <a:endParaRPr lang="en-US" altLang="zh-CN" sz="3600" dirty="0">
              <a:ea typeface="SimSun" panose="02010600030101010101" pitchFamily="2" charset="-122"/>
            </a:endParaRPr>
          </a:p>
        </p:txBody>
      </p:sp>
      <p:sp>
        <p:nvSpPr>
          <p:cNvPr id="27651" name="Rectangle 3"/>
          <p:cNvSpPr>
            <a:spLocks noGrp="1" noChangeArrowheads="1"/>
          </p:cNvSpPr>
          <p:nvPr>
            <p:ph idx="1"/>
          </p:nvPr>
        </p:nvSpPr>
        <p:spPr>
          <a:xfrm>
            <a:off x="481261" y="1167064"/>
            <a:ext cx="8681593" cy="2009273"/>
          </a:xfrm>
        </p:spPr>
        <p:txBody>
          <a:bodyPr/>
          <a:lstStyle/>
          <a:p>
            <a:pPr eaLnBrk="1" hangingPunct="1">
              <a:lnSpc>
                <a:spcPct val="120000"/>
              </a:lnSpc>
            </a:pPr>
            <a:r>
              <a:rPr lang="en-US" altLang="zh-CN" sz="2400" dirty="0">
                <a:ea typeface="SimSun" panose="02010600030101010101" pitchFamily="2" charset="-122"/>
              </a:rPr>
              <a:t>Different initializations may generate rather different clustering results (some could be far from optimal)</a:t>
            </a:r>
          </a:p>
          <a:p>
            <a:pPr>
              <a:lnSpc>
                <a:spcPct val="120000"/>
              </a:lnSpc>
            </a:pPr>
            <a:r>
              <a:rPr lang="en-US" altLang="zh-CN" sz="2400" dirty="0">
                <a:ea typeface="SimSun" panose="02010600030101010101" pitchFamily="2" charset="-122"/>
              </a:rPr>
              <a:t>Original proposal (MacQueen’67): Select </a:t>
            </a:r>
            <a:r>
              <a:rPr lang="en-US" altLang="zh-CN" sz="2400" i="1" dirty="0">
                <a:ea typeface="SimSun" panose="02010600030101010101" pitchFamily="2" charset="-122"/>
              </a:rPr>
              <a:t>K</a:t>
            </a:r>
            <a:r>
              <a:rPr lang="en-US" altLang="zh-CN" sz="2400" dirty="0">
                <a:ea typeface="SimSun" panose="02010600030101010101" pitchFamily="2" charset="-122"/>
              </a:rPr>
              <a:t> seeds randomly</a:t>
            </a:r>
          </a:p>
          <a:p>
            <a:pPr lvl="1">
              <a:lnSpc>
                <a:spcPct val="120000"/>
              </a:lnSpc>
            </a:pPr>
            <a:r>
              <a:rPr lang="en-US" altLang="zh-CN" sz="2400" dirty="0">
                <a:ea typeface="SimSun" panose="02010600030101010101" pitchFamily="2" charset="-122"/>
              </a:rPr>
              <a:t>Need to run the algorithm multiple times using different seeds</a:t>
            </a:r>
          </a:p>
        </p:txBody>
      </p:sp>
      <p:graphicFrame>
        <p:nvGraphicFramePr>
          <p:cNvPr id="2" name="Object 1"/>
          <p:cNvGraphicFramePr>
            <a:graphicFrameLocks noGrp="1" noChangeAspect="1"/>
          </p:cNvGraphicFramePr>
          <p:nvPr>
            <p:extLst/>
          </p:nvPr>
        </p:nvGraphicFramePr>
        <p:xfrm>
          <a:off x="8943474" y="1235243"/>
          <a:ext cx="2687638" cy="1371600"/>
        </p:xfrm>
        <a:graphic>
          <a:graphicData uri="http://schemas.openxmlformats.org/presentationml/2006/ole">
            <mc:AlternateContent xmlns:mc="http://schemas.openxmlformats.org/markup-compatibility/2006">
              <mc:Choice xmlns:v="urn:schemas-microsoft-com:vml" Requires="v">
                <p:oleObj spid="_x0000_s3131" name="SmartDraw" r:id="rId4" imgW="2688336" imgH="1371600" progId="SmartDraw.2">
                  <p:embed/>
                </p:oleObj>
              </mc:Choice>
              <mc:Fallback>
                <p:oleObj name="SmartDraw" r:id="rId4" imgW="2688336" imgH="1371600" progId="SmartDraw.2">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3474" y="1235243"/>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3"/>
          <p:cNvSpPr txBox="1">
            <a:spLocks noChangeArrowheads="1"/>
          </p:cNvSpPr>
          <p:nvPr/>
        </p:nvSpPr>
        <p:spPr>
          <a:xfrm>
            <a:off x="477250" y="3192380"/>
            <a:ext cx="11153862" cy="332873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There are many methods proposed for better initialization of </a:t>
            </a:r>
            <a:r>
              <a:rPr lang="en-US" altLang="zh-CN" sz="2400" i="1" dirty="0">
                <a:solidFill>
                  <a:srgbClr val="000000"/>
                </a:solidFill>
              </a:rPr>
              <a:t>k</a:t>
            </a:r>
            <a:r>
              <a:rPr lang="en-US" altLang="zh-CN" sz="2400" dirty="0">
                <a:solidFill>
                  <a:srgbClr val="000000"/>
                </a:solidFill>
              </a:rPr>
              <a:t> seeds</a:t>
            </a:r>
          </a:p>
          <a:p>
            <a:pPr lvl="1">
              <a:lnSpc>
                <a:spcPct val="120000"/>
              </a:lnSpc>
            </a:pPr>
            <a:r>
              <a:rPr lang="en-US" altLang="zh-CN" sz="2400" b="1" i="1" dirty="0">
                <a:solidFill>
                  <a:srgbClr val="000000"/>
                </a:solidFill>
              </a:rPr>
              <a:t>K-Means</a:t>
            </a:r>
            <a:r>
              <a:rPr lang="en-US" altLang="zh-CN" sz="2400" b="1" dirty="0">
                <a:solidFill>
                  <a:srgbClr val="000000"/>
                </a:solidFill>
              </a:rPr>
              <a:t>++ </a:t>
            </a:r>
            <a:r>
              <a:rPr lang="en-US" altLang="zh-CN" sz="2400" dirty="0">
                <a:solidFill>
                  <a:srgbClr val="000000"/>
                </a:solidFill>
              </a:rPr>
              <a:t>(Arthur &amp; Vassilvitskii’07):  </a:t>
            </a:r>
          </a:p>
          <a:p>
            <a:pPr lvl="2">
              <a:lnSpc>
                <a:spcPct val="120000"/>
              </a:lnSpc>
            </a:pPr>
            <a:r>
              <a:rPr lang="en-US" altLang="zh-CN" sz="2400" dirty="0">
                <a:solidFill>
                  <a:srgbClr val="000000"/>
                </a:solidFill>
              </a:rPr>
              <a:t>The first centroid is selected at random</a:t>
            </a:r>
          </a:p>
          <a:p>
            <a:pPr lvl="2">
              <a:lnSpc>
                <a:spcPct val="120000"/>
              </a:lnSpc>
            </a:pPr>
            <a:r>
              <a:rPr lang="en-US" altLang="zh-CN" sz="2400" dirty="0">
                <a:solidFill>
                  <a:srgbClr val="000000"/>
                </a:solidFill>
              </a:rPr>
              <a:t>The next centroid selected is the one that is farthest from the currently selected (selection is based on a weighted probability score)</a:t>
            </a:r>
          </a:p>
          <a:p>
            <a:pPr lvl="2">
              <a:lnSpc>
                <a:spcPct val="120000"/>
              </a:lnSpc>
            </a:pPr>
            <a:r>
              <a:rPr lang="en-US" altLang="zh-CN" sz="2400" dirty="0">
                <a:solidFill>
                  <a:srgbClr val="000000"/>
                </a:solidFill>
              </a:rPr>
              <a:t>The selection continues until </a:t>
            </a:r>
            <a:r>
              <a:rPr lang="en-US" altLang="zh-CN" sz="2400" i="1" dirty="0">
                <a:solidFill>
                  <a:srgbClr val="000000"/>
                </a:solidFill>
              </a:rPr>
              <a:t>K</a:t>
            </a:r>
            <a:r>
              <a:rPr lang="en-US" altLang="zh-CN" sz="2400" dirty="0">
                <a:solidFill>
                  <a:srgbClr val="000000"/>
                </a:solidFill>
              </a:rPr>
              <a:t> centroids are obtained </a:t>
            </a:r>
          </a:p>
        </p:txBody>
      </p:sp>
    </p:spTree>
    <p:extLst>
      <p:ext uri="{BB962C8B-B14F-4D97-AF65-F5344CB8AC3E}">
        <p14:creationId xmlns:p14="http://schemas.microsoft.com/office/powerpoint/2010/main" val="1411902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0"/>
            <a:ext cx="12192000" cy="1028700"/>
          </a:xfrm>
        </p:spPr>
        <p:txBody>
          <a:bodyPr>
            <a:normAutofit/>
          </a:bodyPr>
          <a:lstStyle/>
          <a:p>
            <a:pPr eaLnBrk="1" hangingPunct="1"/>
            <a:r>
              <a:rPr lang="en-US" altLang="ko-KR" dirty="0">
                <a:ea typeface="Gulim" panose="020B0600000101010101" pitchFamily="34" charset="-127"/>
              </a:rPr>
              <a:t>Handling Outliers: From </a:t>
            </a:r>
            <a:r>
              <a:rPr lang="en-US" altLang="ko-KR" i="1" dirty="0">
                <a:ea typeface="Gulim" panose="020B0600000101010101" pitchFamily="34" charset="-127"/>
              </a:rPr>
              <a:t>K-Means</a:t>
            </a:r>
            <a:r>
              <a:rPr lang="en-US" altLang="ko-KR" dirty="0">
                <a:ea typeface="Gulim" panose="020B0600000101010101" pitchFamily="34" charset="-127"/>
              </a:rPr>
              <a:t> to </a:t>
            </a:r>
            <a:r>
              <a:rPr lang="en-US" altLang="ko-KR" i="1" dirty="0">
                <a:ea typeface="Gulim" panose="020B0600000101010101" pitchFamily="34" charset="-127"/>
              </a:rPr>
              <a:t>K-</a:t>
            </a:r>
            <a:r>
              <a:rPr lang="en-US" altLang="ko-KR" i="1" dirty="0" err="1">
                <a:ea typeface="Gulim" panose="020B0600000101010101" pitchFamily="34" charset="-127"/>
              </a:rPr>
              <a:t>Medoids</a:t>
            </a:r>
            <a:endParaRPr lang="en-US" altLang="zh-CN" i="1" dirty="0">
              <a:ea typeface="Gulim" panose="020B0600000101010101" pitchFamily="34" charset="-127"/>
            </a:endParaRPr>
          </a:p>
        </p:txBody>
      </p:sp>
      <p:sp>
        <p:nvSpPr>
          <p:cNvPr id="29699" name="Rectangle 1027"/>
          <p:cNvSpPr>
            <a:spLocks noGrp="1" noChangeArrowheads="1"/>
          </p:cNvSpPr>
          <p:nvPr>
            <p:ph idx="1"/>
          </p:nvPr>
        </p:nvSpPr>
        <p:spPr>
          <a:xfrm>
            <a:off x="682748" y="1155581"/>
            <a:ext cx="11032436" cy="5426287"/>
          </a:xfrm>
        </p:spPr>
        <p:txBody>
          <a:bodyPr/>
          <a:lstStyle/>
          <a:p>
            <a:pPr eaLnBrk="1" hangingPunct="1"/>
            <a:r>
              <a:rPr lang="en-US" altLang="ko-KR" sz="2400" dirty="0">
                <a:ea typeface="Gulim" panose="020B0600000101010101" pitchFamily="34" charset="-127"/>
              </a:rPr>
              <a:t>The </a:t>
            </a:r>
            <a:r>
              <a:rPr lang="en-US" altLang="ko-KR" sz="2400" i="1" dirty="0">
                <a:ea typeface="Gulim" panose="020B0600000101010101" pitchFamily="34" charset="-127"/>
              </a:rPr>
              <a:t>K-Means</a:t>
            </a:r>
            <a:r>
              <a:rPr lang="en-US" altLang="ko-KR" sz="2400" dirty="0">
                <a:ea typeface="Gulim" panose="020B0600000101010101" pitchFamily="34" charset="-127"/>
              </a:rPr>
              <a:t> algorithm is sensitive to outliers!—since an object with an extremely large value may substantially distort the distribution of the data</a:t>
            </a:r>
          </a:p>
          <a:p>
            <a:pPr eaLnBrk="1" hangingPunct="1"/>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err="1">
                <a:ea typeface="Gulim" panose="020B0600000101010101" pitchFamily="34" charset="-127"/>
              </a:rPr>
              <a:t>medoids</a:t>
            </a:r>
            <a:r>
              <a:rPr lang="en-US" altLang="ko-KR" sz="2400" dirty="0">
                <a:ea typeface="Gulim" panose="020B0600000101010101" pitchFamily="34" charset="-127"/>
              </a:rPr>
              <a:t> can be used, which is the </a:t>
            </a:r>
            <a:r>
              <a:rPr lang="en-US" altLang="ko-KR" sz="2400" b="1" dirty="0">
                <a:ea typeface="Gulim" panose="020B0600000101010101" pitchFamily="34" charset="-127"/>
              </a:rPr>
              <a:t>most centrally located</a:t>
            </a:r>
            <a:r>
              <a:rPr lang="en-US" altLang="ko-KR" sz="2400" dirty="0">
                <a:ea typeface="Gulim" panose="020B0600000101010101" pitchFamily="34" charset="-127"/>
              </a:rPr>
              <a:t> object in a cluster</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zh-CN" sz="2400" dirty="0">
                <a:ea typeface="SimSun" panose="02010600030101010101" pitchFamily="2" charset="-122"/>
              </a:rPr>
              <a:t> clustering algorithm:</a:t>
            </a: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the initial representative objects (i.e., as initial </a:t>
            </a:r>
            <a:r>
              <a:rPr lang="en-US" altLang="zh-CN" sz="2400" i="1" dirty="0">
                <a:solidFill>
                  <a:srgbClr val="000000"/>
                </a:solidFill>
                <a:ea typeface="SimSun" panose="02010600030101010101" pitchFamily="2" charset="-122"/>
              </a:rPr>
              <a:t>K </a:t>
            </a:r>
            <a:r>
              <a:rPr lang="en-US" altLang="zh-CN" sz="2400" i="1" dirty="0" err="1">
                <a:solidFill>
                  <a:srgbClr val="000000"/>
                </a:solidFill>
                <a:ea typeface="SimSun" panose="02010600030101010101" pitchFamily="2" charset="-122"/>
              </a:rPr>
              <a:t>medoids</a:t>
            </a:r>
            <a:r>
              <a:rPr lang="en-US" altLang="zh-CN" sz="2400" dirty="0">
                <a:solidFill>
                  <a:srgbClr val="000000"/>
                </a:solidFill>
                <a:ea typeface="SimSun" panose="02010600030101010101" pitchFamily="2" charset="-122"/>
              </a:rPr>
              <a:t>)</a:t>
            </a: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Assigning each point to the cluster with the closest </a:t>
            </a:r>
            <a:r>
              <a:rPr lang="en-US" altLang="zh-CN" sz="2400" dirty="0" err="1">
                <a:solidFill>
                  <a:srgbClr val="000000"/>
                </a:solidFill>
                <a:ea typeface="SimSun" panose="02010600030101010101" pitchFamily="2" charset="-122"/>
              </a:rPr>
              <a:t>medoid</a:t>
            </a:r>
            <a:r>
              <a:rPr lang="en-US" altLang="zh-CN" sz="2400" dirty="0">
                <a:solidFill>
                  <a:srgbClr val="000000"/>
                </a:solidFill>
                <a:ea typeface="SimSun" panose="02010600030101010101" pitchFamily="2" charset="-122"/>
              </a:rPr>
              <a:t> </a:t>
            </a:r>
          </a:p>
          <a:p>
            <a:pPr lvl="3">
              <a:lnSpc>
                <a:spcPct val="120000"/>
              </a:lnSpc>
              <a:spcBef>
                <a:spcPts val="300"/>
              </a:spcBef>
            </a:pPr>
            <a:r>
              <a:rPr lang="en-US" altLang="zh-CN" sz="2400" dirty="0">
                <a:solidFill>
                  <a:srgbClr val="000000"/>
                </a:solidFill>
                <a:ea typeface="SimSun" panose="02010600030101010101" pitchFamily="2" charset="-122"/>
              </a:rPr>
              <a:t>Randomly select a non-representative object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Compute the total cost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of swapping the </a:t>
            </a:r>
            <a:r>
              <a:rPr lang="en-US" altLang="zh-CN" sz="2400" dirty="0" err="1">
                <a:solidFill>
                  <a:srgbClr val="000000"/>
                </a:solidFill>
                <a:ea typeface="SimSun" panose="02010600030101010101" pitchFamily="2" charset="-122"/>
              </a:rPr>
              <a:t>medoid</a:t>
            </a:r>
            <a:r>
              <a:rPr lang="en-US" altLang="zh-CN" sz="2400" dirty="0">
                <a:solidFill>
                  <a:srgbClr val="000000"/>
                </a:solidFill>
                <a:ea typeface="SimSun" panose="02010600030101010101" pitchFamily="2" charset="-122"/>
              </a:rPr>
              <a:t>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If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&lt; 0, then swap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r>
              <a:rPr lang="en-US" altLang="zh-CN" sz="2400" dirty="0">
                <a:solidFill>
                  <a:srgbClr val="000000"/>
                </a:solidFill>
                <a:ea typeface="SimSun" panose="02010600030101010101" pitchFamily="2" charset="-122"/>
              </a:rPr>
              <a:t> to form the new set of </a:t>
            </a:r>
            <a:r>
              <a:rPr lang="en-US" altLang="zh-CN" sz="2400" dirty="0" err="1">
                <a:solidFill>
                  <a:srgbClr val="000000"/>
                </a:solidFill>
                <a:ea typeface="SimSun" panose="02010600030101010101" pitchFamily="2" charset="-122"/>
              </a:rPr>
              <a:t>medoids</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p:txBody>
      </p:sp>
    </p:spTree>
    <p:extLst>
      <p:ext uri="{BB962C8B-B14F-4D97-AF65-F5344CB8AC3E}">
        <p14:creationId xmlns:p14="http://schemas.microsoft.com/office/powerpoint/2010/main" val="238979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p:nvPr>
        </p:nvSpPr>
        <p:spPr/>
        <p:txBody>
          <a:bodyPr>
            <a:normAutofit/>
          </a:bodyPr>
          <a:lstStyle/>
          <a:p>
            <a:pPr eaLnBrk="1" hangingPunct="1"/>
            <a:r>
              <a:rPr lang="en-US" altLang="ko-KR" dirty="0">
                <a:ea typeface="Gulim" panose="020B0600000101010101" pitchFamily="34" charset="-127"/>
              </a:rPr>
              <a:t>PAM: A Typical </a:t>
            </a:r>
            <a:r>
              <a:rPr lang="en-US" altLang="ko-KR" i="1" dirty="0">
                <a:ea typeface="Gulim" panose="020B0600000101010101" pitchFamily="34" charset="-127"/>
              </a:rPr>
              <a:t>K-</a:t>
            </a:r>
            <a:r>
              <a:rPr lang="en-US" altLang="ko-KR" i="1" dirty="0" err="1">
                <a:ea typeface="Gulim" panose="020B0600000101010101" pitchFamily="34" charset="-127"/>
              </a:rPr>
              <a:t>Medoids</a:t>
            </a:r>
            <a:r>
              <a:rPr lang="en-US" altLang="ko-KR" dirty="0">
                <a:ea typeface="Gulim" panose="020B0600000101010101" pitchFamily="34" charset="-127"/>
              </a:rPr>
              <a:t> Algorithm</a:t>
            </a:r>
          </a:p>
        </p:txBody>
      </p:sp>
      <p:grpSp>
        <p:nvGrpSpPr>
          <p:cNvPr id="2" name="Group 1"/>
          <p:cNvGrpSpPr/>
          <p:nvPr/>
        </p:nvGrpSpPr>
        <p:grpSpPr>
          <a:xfrm>
            <a:off x="1643064"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en-US" altLang="ko-KR" sz="1800" i="1" dirty="0">
                  <a:solidFill>
                    <a:srgbClr val="000000"/>
                  </a:solidFill>
                  <a:ea typeface="Gulim" panose="020B0600000101010101" pitchFamily="34" charset="-127"/>
                </a:rPr>
                <a:t>K </a:t>
              </a:r>
              <a:r>
                <a:rPr lang="en-US" altLang="ko-KR" sz="1800" dirty="0">
                  <a:solidFill>
                    <a:srgbClr val="000000"/>
                  </a:solidFill>
                  <a:ea typeface="Gulim" panose="020B0600000101010101" pitchFamily="34" charset="-127"/>
                </a:rPr>
                <a:t>= 2</a:t>
              </a:r>
            </a:p>
          </p:txBody>
        </p:sp>
      </p:grpSp>
      <p:grpSp>
        <p:nvGrpSpPr>
          <p:cNvPr id="3" name="Group 2"/>
          <p:cNvGrpSpPr/>
          <p:nvPr/>
        </p:nvGrpSpPr>
        <p:grpSpPr>
          <a:xfrm>
            <a:off x="4076761"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a:solidFill>
                    <a:srgbClr val="000000"/>
                  </a:solidFill>
                  <a:ea typeface="Gulim" panose="020B0600000101010101" pitchFamily="34" charset="-127"/>
                </a:rPr>
                <a:t>K</a:t>
              </a:r>
              <a:r>
                <a:rPr lang="en-US" altLang="ko-KR" sz="1400" dirty="0">
                  <a:solidFill>
                    <a:srgbClr val="000000"/>
                  </a:solidFill>
                  <a:ea typeface="Gulim" panose="020B0600000101010101" pitchFamily="34" charset="-127"/>
                </a:rPr>
                <a:t> 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extLst/>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4211"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grpSp>
      <p:grpSp>
        <p:nvGrpSpPr>
          <p:cNvPr id="4" name="Group 3"/>
          <p:cNvGrpSpPr/>
          <p:nvPr/>
        </p:nvGrpSpPr>
        <p:grpSpPr>
          <a:xfrm>
            <a:off x="7391400"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4212"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3886200"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defTabSz="457189"/>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If quality is improved</a:t>
              </a:r>
            </a:p>
          </p:txBody>
        </p:sp>
      </p:grpSp>
      <p:sp>
        <p:nvSpPr>
          <p:cNvPr id="30821" name="Text Box 2233"/>
          <p:cNvSpPr txBox="1">
            <a:spLocks noChangeArrowheads="1"/>
          </p:cNvSpPr>
          <p:nvPr/>
        </p:nvSpPr>
        <p:spPr bwMode="auto">
          <a:xfrm>
            <a:off x="71145" y="4320250"/>
            <a:ext cx="3865758" cy="2240613"/>
          </a:xfrm>
          <a:prstGeom prst="rect">
            <a:avLst/>
          </a:prstGeom>
          <a:solidFill>
            <a:srgbClr val="F0CDBC"/>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defTabSz="457189">
              <a:lnSpc>
                <a:spcPct val="120000"/>
              </a:lnSpc>
              <a:spcBef>
                <a:spcPts val="300"/>
              </a:spcBef>
              <a:buClr>
                <a:srgbClr val="8C8C8C"/>
              </a:buClr>
              <a:buSzPct val="60000"/>
              <a:buFont typeface="Wingdings" panose="05000000000000000000" pitchFamily="2" charset="2"/>
              <a:buNone/>
            </a:pPr>
            <a:r>
              <a:rPr lang="en-US" altLang="zh-CN" sz="1800" dirty="0">
                <a:solidFill>
                  <a:srgbClr val="000000"/>
                </a:solidFill>
                <a:latin typeface="Calibri"/>
              </a:rPr>
              <a:t>Select initial </a:t>
            </a:r>
            <a:r>
              <a:rPr lang="en-US" altLang="zh-CN" sz="1800" i="1" dirty="0">
                <a:solidFill>
                  <a:srgbClr val="000000"/>
                </a:solidFill>
                <a:latin typeface="Calibri"/>
              </a:rPr>
              <a:t>K </a:t>
            </a:r>
            <a:r>
              <a:rPr lang="en-US" altLang="zh-CN" sz="1800" i="1" dirty="0" err="1">
                <a:solidFill>
                  <a:srgbClr val="000000"/>
                </a:solidFill>
                <a:latin typeface="Calibri"/>
              </a:rPr>
              <a:t>medoids</a:t>
            </a:r>
            <a:r>
              <a:rPr lang="en-US" altLang="zh-CN" sz="1800" i="1" dirty="0">
                <a:solidFill>
                  <a:srgbClr val="000000"/>
                </a:solidFill>
                <a:latin typeface="Calibri"/>
              </a:rPr>
              <a:t> </a:t>
            </a:r>
            <a:r>
              <a:rPr lang="en-US" altLang="zh-CN" sz="1800" dirty="0">
                <a:solidFill>
                  <a:srgbClr val="000000"/>
                </a:solidFill>
                <a:latin typeface="Calibri"/>
              </a:rPr>
              <a:t>randomly</a:t>
            </a:r>
          </a:p>
          <a:p>
            <a:pPr defTabSz="457189">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Repeat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Object re-assignment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Swap </a:t>
            </a:r>
            <a:r>
              <a:rPr lang="en-US" altLang="zh-CN" sz="1800" dirty="0" err="1">
                <a:solidFill>
                  <a:srgbClr val="000000"/>
                </a:solidFill>
                <a:latin typeface="Calibri"/>
              </a:rPr>
              <a:t>medoid</a:t>
            </a:r>
            <a:r>
              <a:rPr lang="en-US" altLang="zh-CN" sz="1800" dirty="0">
                <a:solidFill>
                  <a:srgbClr val="000000"/>
                </a:solidFill>
                <a:latin typeface="Calibri"/>
              </a:rPr>
              <a:t> </a:t>
            </a:r>
            <a:r>
              <a:rPr lang="en-US" altLang="zh-CN" sz="1800" i="1" dirty="0">
                <a:solidFill>
                  <a:srgbClr val="000000"/>
                </a:solidFill>
                <a:latin typeface="Calibri"/>
              </a:rPr>
              <a:t>m</a:t>
            </a:r>
            <a:r>
              <a:rPr lang="en-US" altLang="zh-CN" sz="1800" dirty="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a:solidFill>
                  <a:srgbClr val="000000"/>
                </a:solidFill>
                <a:latin typeface="Calibri"/>
              </a:rPr>
              <a:t>if it improves the clustering quality </a:t>
            </a:r>
          </a:p>
          <a:p>
            <a:pPr indent="-285750" defTabSz="457189">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345488"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Randomly select a non-</a:t>
              </a:r>
              <a:r>
                <a:rPr lang="en-US" altLang="ko-KR" sz="1400" dirty="0" err="1">
                  <a:solidFill>
                    <a:srgbClr val="000000"/>
                  </a:solidFill>
                  <a:ea typeface="Gulim" panose="020B0600000101010101" pitchFamily="34" charset="-127"/>
                </a:rPr>
                <a:t>medoid</a:t>
              </a:r>
              <a:r>
                <a:rPr lang="en-US" altLang="ko-KR" sz="1400" dirty="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defTabSz="457189"/>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grpSp>
      </p:grpSp>
      <p:grpSp>
        <p:nvGrpSpPr>
          <p:cNvPr id="7" name="Group 6"/>
          <p:cNvGrpSpPr/>
          <p:nvPr/>
        </p:nvGrpSpPr>
        <p:grpSpPr>
          <a:xfrm>
            <a:off x="5579419"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Tree>
    <p:extLst>
      <p:ext uri="{BB962C8B-B14F-4D97-AF65-F5344CB8AC3E}">
        <p14:creationId xmlns:p14="http://schemas.microsoft.com/office/powerpoint/2010/main" val="51081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5566750" y="1338479"/>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94084" y="0"/>
            <a:ext cx="10647948" cy="986589"/>
          </a:xfrm>
        </p:spPr>
        <p:txBody>
          <a:bodyPr>
            <a:noAutofit/>
          </a:bodyPr>
          <a:lstStyle/>
          <a:p>
            <a:pPr eaLnBrk="1" hangingPunct="1"/>
            <a:r>
              <a:rPr lang="en-US" altLang="zh-CN" dirty="0">
                <a:ea typeface="SimSun" panose="02010600030101010101" pitchFamily="2" charset="-122"/>
              </a:rPr>
              <a:t>Discussion on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Clustering</a:t>
            </a:r>
          </a:p>
        </p:txBody>
      </p:sp>
      <p:sp>
        <p:nvSpPr>
          <p:cNvPr id="31747" name="Rectangle 3"/>
          <p:cNvSpPr>
            <a:spLocks noGrp="1" noChangeArrowheads="1"/>
          </p:cNvSpPr>
          <p:nvPr>
            <p:ph idx="1"/>
          </p:nvPr>
        </p:nvSpPr>
        <p:spPr>
          <a:xfrm>
            <a:off x="636602" y="1173988"/>
            <a:ext cx="11148998" cy="5412253"/>
          </a:xfrm>
        </p:spPr>
        <p:txBody>
          <a:bodyPr/>
          <a:lstStyle/>
          <a:p>
            <a:pPr eaLnBrk="1" hangingPunct="1">
              <a:spcAft>
                <a:spcPts val="300"/>
              </a:spcAft>
            </a:pPr>
            <a:r>
              <a:rPr lang="en-US" altLang="zh-CN" sz="2400" i="1" dirty="0">
                <a:ea typeface="SimSun" panose="02010600030101010101" pitchFamily="2" charset="-122"/>
              </a:rPr>
              <a:t>K</a:t>
            </a:r>
            <a:r>
              <a:rPr lang="en-US" altLang="zh-CN" sz="2400" dirty="0">
                <a:ea typeface="SimSun" panose="02010600030101010101" pitchFamily="2" charset="-122"/>
              </a:rPr>
              <a:t>-</a:t>
            </a:r>
            <a:r>
              <a:rPr lang="en-US" altLang="zh-CN" sz="2400" i="1" dirty="0" err="1">
                <a:ea typeface="SimSun" panose="02010600030101010101" pitchFamily="2" charset="-122"/>
              </a:rPr>
              <a:t>Medoids</a:t>
            </a:r>
            <a:r>
              <a:rPr lang="en-US" altLang="zh-CN" sz="2400" dirty="0">
                <a:ea typeface="SimSun" panose="02010600030101010101" pitchFamily="2" charset="-122"/>
              </a:rPr>
              <a:t> Clustering: Find </a:t>
            </a:r>
            <a:r>
              <a:rPr lang="en-US" altLang="zh-CN" sz="2400" i="1" dirty="0">
                <a:ea typeface="SimSun" panose="02010600030101010101" pitchFamily="2" charset="-122"/>
              </a:rPr>
              <a:t>representative</a:t>
            </a:r>
            <a:r>
              <a:rPr lang="en-US" altLang="zh-CN" sz="2400" dirty="0">
                <a:ea typeface="SimSun" panose="02010600030101010101" pitchFamily="2" charset="-122"/>
              </a:rPr>
              <a:t> objects (</a:t>
            </a:r>
            <a:r>
              <a:rPr lang="en-US" altLang="zh-CN" sz="2400" u="sng" dirty="0" err="1">
                <a:ea typeface="SimSun" panose="02010600030101010101" pitchFamily="2" charset="-122"/>
              </a:rPr>
              <a:t>medoids</a:t>
            </a:r>
            <a:r>
              <a:rPr lang="en-US" altLang="zh-CN" sz="2400" dirty="0">
                <a:ea typeface="SimSun" panose="02010600030101010101" pitchFamily="2" charset="-122"/>
              </a:rPr>
              <a:t>) in clusters</a:t>
            </a:r>
          </a:p>
          <a:p>
            <a:pPr>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(Partitioning Around </a:t>
            </a:r>
            <a:r>
              <a:rPr lang="en-US" altLang="zh-CN" sz="2400" dirty="0" err="1">
                <a:ea typeface="SimSun" panose="02010600030101010101" pitchFamily="2" charset="-122"/>
              </a:rPr>
              <a:t>Medoids</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1987)</a:t>
            </a:r>
          </a:p>
          <a:p>
            <a:pPr lvl="1">
              <a:spcAft>
                <a:spcPts val="300"/>
              </a:spcAft>
            </a:pPr>
            <a:r>
              <a:rPr lang="en-US" altLang="zh-CN" sz="2400" dirty="0">
                <a:ea typeface="SimSun" panose="02010600030101010101" pitchFamily="2" charset="-122"/>
              </a:rPr>
              <a:t>Starts from an initial set of </a:t>
            </a:r>
            <a:r>
              <a:rPr lang="en-US" altLang="zh-CN" sz="2400" dirty="0" err="1">
                <a:ea typeface="SimSun" panose="02010600030101010101" pitchFamily="2" charset="-122"/>
              </a:rPr>
              <a:t>medoids</a:t>
            </a:r>
            <a:r>
              <a:rPr lang="en-US" altLang="zh-CN" sz="2400" dirty="0">
                <a:ea typeface="SimSun" panose="02010600030101010101" pitchFamily="2" charset="-122"/>
              </a:rPr>
              <a:t>, and </a:t>
            </a:r>
          </a:p>
          <a:p>
            <a:pPr lvl="1">
              <a:spcAft>
                <a:spcPts val="300"/>
              </a:spcAft>
            </a:pPr>
            <a:r>
              <a:rPr lang="en-US" altLang="zh-CN" sz="2400" dirty="0">
                <a:ea typeface="SimSun" panose="02010600030101010101" pitchFamily="2" charset="-122"/>
              </a:rPr>
              <a:t>Iteratively replaces one of the </a:t>
            </a:r>
            <a:r>
              <a:rPr lang="en-US" altLang="zh-CN" sz="2400" dirty="0" err="1">
                <a:ea typeface="SimSun" panose="02010600030101010101" pitchFamily="2" charset="-122"/>
              </a:rPr>
              <a:t>medoids</a:t>
            </a:r>
            <a:r>
              <a:rPr lang="en-US" altLang="zh-CN" sz="2400" dirty="0">
                <a:ea typeface="SimSun" panose="02010600030101010101" pitchFamily="2" charset="-122"/>
              </a:rPr>
              <a:t> by one of the non-</a:t>
            </a:r>
            <a:r>
              <a:rPr lang="en-US" altLang="zh-CN" sz="2400" dirty="0" err="1">
                <a:ea typeface="SimSun" panose="02010600030101010101" pitchFamily="2" charset="-122"/>
              </a:rPr>
              <a:t>medoids</a:t>
            </a:r>
            <a:r>
              <a:rPr lang="en-US" altLang="zh-CN" sz="2400" dirty="0">
                <a:ea typeface="SimSun" panose="02010600030101010101" pitchFamily="2" charset="-122"/>
              </a:rPr>
              <a:t> if it improves the total sum of the squared errors (SSE) of the resulting clustering</a:t>
            </a:r>
          </a:p>
          <a:p>
            <a:pPr lvl="1">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works effectively for small data sets but does not scale well for large data sets (due to the computational complexity)</a:t>
            </a:r>
          </a:p>
          <a:p>
            <a:pPr lvl="1">
              <a:spcAft>
                <a:spcPts val="300"/>
              </a:spcAft>
            </a:pPr>
            <a:r>
              <a:rPr lang="en-US" altLang="ko-KR" sz="2400" dirty="0">
                <a:ea typeface="Gulim" panose="020B0600000101010101" pitchFamily="34" charset="-127"/>
              </a:rPr>
              <a:t>Computational complexity: PAM: O(K(n − K)</a:t>
            </a:r>
            <a:r>
              <a:rPr lang="en-US" altLang="ko-KR" sz="2400" baseline="30000" dirty="0">
                <a:ea typeface="Gulim" panose="020B0600000101010101" pitchFamily="34" charset="-127"/>
              </a:rPr>
              <a:t>2</a:t>
            </a:r>
            <a:r>
              <a:rPr lang="en-US" altLang="ko-KR" sz="2400" dirty="0">
                <a:ea typeface="Gulim" panose="020B0600000101010101" pitchFamily="34" charset="-127"/>
              </a:rPr>
              <a:t>)  (quite expensive!)</a:t>
            </a:r>
          </a:p>
          <a:p>
            <a:pPr>
              <a:spcAft>
                <a:spcPts val="300"/>
              </a:spcAft>
            </a:pPr>
            <a:r>
              <a:rPr lang="en-US" altLang="zh-CN" sz="2400" dirty="0">
                <a:ea typeface="SimSun" panose="02010600030101010101" pitchFamily="2" charset="-122"/>
              </a:rPr>
              <a:t>Efficiency improvements on PAM</a:t>
            </a:r>
          </a:p>
          <a:p>
            <a:pPr lvl="1">
              <a:spcAft>
                <a:spcPts val="300"/>
              </a:spcAft>
            </a:pPr>
            <a:r>
              <a:rPr lang="en-US" altLang="zh-CN" sz="2400" i="1" dirty="0">
                <a:ea typeface="SimSun" panose="02010600030101010101" pitchFamily="2" charset="-122"/>
              </a:rPr>
              <a:t>CLARA</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2">
              <a:spcAft>
                <a:spcPts val="300"/>
              </a:spcAft>
            </a:pPr>
            <a:r>
              <a:rPr lang="en-US" altLang="zh-CN" sz="2400" dirty="0">
                <a:ea typeface="SimSun" panose="02010600030101010101" pitchFamily="2" charset="-122"/>
              </a:rPr>
              <a:t>PAM on samples; </a:t>
            </a:r>
            <a:r>
              <a:rPr lang="en-US" altLang="ko-KR" sz="2400" dirty="0">
                <a:ea typeface="Gulim" panose="020B0600000101010101" pitchFamily="34" charset="-127"/>
              </a:rPr>
              <a:t>O(Ks</a:t>
            </a:r>
            <a:r>
              <a:rPr lang="en-US" altLang="ko-KR" sz="2400" baseline="30000" dirty="0">
                <a:ea typeface="Gulim" panose="020B0600000101010101" pitchFamily="34" charset="-127"/>
              </a:rPr>
              <a:t>2</a:t>
            </a:r>
            <a:r>
              <a:rPr lang="en-US" altLang="ko-KR" sz="2400" dirty="0">
                <a:ea typeface="Gulim" panose="020B0600000101010101" pitchFamily="34" charset="-127"/>
              </a:rPr>
              <a:t> + K(n − K)), s is the sample size</a:t>
            </a:r>
            <a:endParaRPr lang="en-US" altLang="zh-CN" sz="2400" dirty="0">
              <a:ea typeface="SimSun" panose="02010600030101010101" pitchFamily="2" charset="-122"/>
            </a:endParaRPr>
          </a:p>
          <a:p>
            <a:pPr lvl="1" eaLnBrk="1" hangingPunct="1">
              <a:spcAft>
                <a:spcPts val="300"/>
              </a:spcAft>
            </a:pPr>
            <a:r>
              <a:rPr lang="en-US" altLang="zh-CN" sz="2400" i="1" dirty="0">
                <a:ea typeface="SimSun" panose="02010600030101010101" pitchFamily="2" charset="-122"/>
              </a:rPr>
              <a:t>CLARANS</a:t>
            </a:r>
            <a:r>
              <a:rPr lang="en-US" altLang="zh-CN" sz="2400" dirty="0">
                <a:ea typeface="SimSun" panose="02010600030101010101" pitchFamily="2" charset="-122"/>
              </a:rPr>
              <a:t> (Ng &amp; Han, 1994): Randomized re-sampling, ensuring efficiency + quality</a:t>
            </a:r>
          </a:p>
        </p:txBody>
      </p:sp>
    </p:spTree>
    <p:extLst>
      <p:ext uri="{BB962C8B-B14F-4D97-AF65-F5344CB8AC3E}">
        <p14:creationId xmlns:p14="http://schemas.microsoft.com/office/powerpoint/2010/main" val="407657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sz="4000" i="1" dirty="0">
                <a:ea typeface="Gulim" panose="020B0600000101010101" pitchFamily="34" charset="-127"/>
              </a:rPr>
              <a:t>K-Medians</a:t>
            </a:r>
            <a:r>
              <a:rPr lang="en-US" altLang="ko-KR" sz="4000" dirty="0">
                <a:ea typeface="Gulim" panose="020B0600000101010101" pitchFamily="34" charset="-127"/>
              </a:rPr>
              <a:t>: Handling Outliers by Computing Medians </a:t>
            </a:r>
            <a:endParaRPr lang="en-US" altLang="zh-CN" sz="4000" dirty="0">
              <a:ea typeface="Gulim" panose="020B0600000101010101" pitchFamily="34" charset="-127"/>
            </a:endParaRPr>
          </a:p>
        </p:txBody>
      </p:sp>
      <p:sp>
        <p:nvSpPr>
          <p:cNvPr id="29699" name="Rectangle 1027"/>
          <p:cNvSpPr>
            <a:spLocks noGrp="1" noChangeArrowheads="1"/>
          </p:cNvSpPr>
          <p:nvPr>
            <p:ph idx="1"/>
          </p:nvPr>
        </p:nvSpPr>
        <p:spPr>
          <a:xfrm>
            <a:off x="682748" y="1155581"/>
            <a:ext cx="10964307" cy="5426287"/>
          </a:xfrm>
        </p:spPr>
        <p:txBody>
          <a:bodyPr/>
          <a:lstStyle/>
          <a:p>
            <a:pPr eaLnBrk="1" hangingPunct="1"/>
            <a:r>
              <a:rPr lang="en-US" altLang="ko-KR" sz="2400" dirty="0">
                <a:ea typeface="Gulim" panose="020B0600000101010101" pitchFamily="34" charset="-127"/>
              </a:rPr>
              <a:t> Medians are less sensitive to outliers than means</a:t>
            </a:r>
          </a:p>
          <a:p>
            <a:pPr lvl="1"/>
            <a:r>
              <a:rPr lang="en-US" altLang="ko-KR" sz="2400" dirty="0">
                <a:ea typeface="Gulim" panose="020B0600000101010101" pitchFamily="34" charset="-127"/>
              </a:rPr>
              <a:t>Think of the median salary vs. mean salary of a large firm when adding a few top executives!</a:t>
            </a:r>
          </a:p>
          <a:p>
            <a:pPr eaLnBrk="1" hangingPunct="1"/>
            <a:r>
              <a:rPr lang="en-US" altLang="ko-KR" sz="2400" b="1" i="1" dirty="0">
                <a:ea typeface="Gulim" panose="020B0600000101010101" pitchFamily="34" charset="-127"/>
              </a:rPr>
              <a:t>K-Medians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a:ea typeface="Gulim" panose="020B0600000101010101" pitchFamily="34" charset="-127"/>
              </a:rPr>
              <a:t>medians</a:t>
            </a:r>
            <a:r>
              <a:rPr lang="en-US" altLang="ko-KR" sz="2400" dirty="0">
                <a:ea typeface="Gulim" panose="020B0600000101010101" pitchFamily="34" charset="-127"/>
              </a:rPr>
              <a:t> are used </a:t>
            </a:r>
            <a:r>
              <a:rPr lang="en-US" altLang="ko-KR" sz="2400" dirty="0">
                <a:solidFill>
                  <a:srgbClr val="FF0000"/>
                </a:solidFill>
                <a:ea typeface="Gulim" panose="020B0600000101010101" pitchFamily="34" charset="-127"/>
              </a:rPr>
              <a:t>(L</a:t>
            </a:r>
            <a:r>
              <a:rPr lang="en-US" altLang="ko-KR" sz="2400" baseline="-25000" dirty="0">
                <a:solidFill>
                  <a:srgbClr val="FF0000"/>
                </a:solidFill>
                <a:ea typeface="Gulim" panose="020B0600000101010101" pitchFamily="34" charset="-127"/>
              </a:rPr>
              <a:t>1</a:t>
            </a:r>
            <a:r>
              <a:rPr lang="en-US" altLang="ko-KR" sz="2400" dirty="0">
                <a:solidFill>
                  <a:srgbClr val="FF0000"/>
                </a:solidFill>
                <a:ea typeface="Gulim" panose="020B0600000101010101" pitchFamily="34" charset="-127"/>
              </a:rPr>
              <a:t>-norm as the distance measure</a:t>
            </a:r>
            <a:r>
              <a:rPr lang="en-US" altLang="ko-KR" sz="2400" dirty="0">
                <a:ea typeface="Gulim" panose="020B0600000101010101" pitchFamily="34" charset="-127"/>
              </a:rPr>
              <a:t>)</a:t>
            </a:r>
          </a:p>
          <a:p>
            <a:pPr eaLnBrk="1" hangingPunct="1"/>
            <a:r>
              <a:rPr lang="en-US" altLang="ko-KR" sz="2400" dirty="0">
                <a:ea typeface="Gulim" panose="020B0600000101010101" pitchFamily="34" charset="-127"/>
              </a:rPr>
              <a:t>The criterion function for the </a:t>
            </a:r>
            <a:r>
              <a:rPr lang="en-US" altLang="ko-KR" sz="2400" i="1" dirty="0">
                <a:ea typeface="Gulim" panose="020B0600000101010101" pitchFamily="34" charset="-127"/>
              </a:rPr>
              <a:t>K-Medians</a:t>
            </a:r>
            <a:r>
              <a:rPr lang="en-US" altLang="ko-KR" sz="2400" dirty="0">
                <a:ea typeface="Gulim" panose="020B0600000101010101" pitchFamily="34" charset="-127"/>
              </a:rPr>
              <a:t> algorithm:  </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K-Medians</a:t>
            </a:r>
            <a:r>
              <a:rPr lang="en-US" altLang="zh-CN" sz="2400" dirty="0">
                <a:ea typeface="SimSun" panose="02010600030101010101" pitchFamily="2" charset="-122"/>
              </a:rPr>
              <a:t> clustering algorithm:</a:t>
            </a: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the initial representative objects (i.e., as initial </a:t>
            </a:r>
            <a:r>
              <a:rPr lang="en-US" altLang="zh-CN" sz="2400" i="1" dirty="0">
                <a:solidFill>
                  <a:srgbClr val="000000"/>
                </a:solidFill>
                <a:ea typeface="SimSun" panose="02010600030101010101" pitchFamily="2" charset="-122"/>
              </a:rPr>
              <a:t>K medians</a:t>
            </a:r>
            <a:r>
              <a:rPr lang="en-US" altLang="zh-CN" sz="2400" dirty="0">
                <a:solidFill>
                  <a:srgbClr val="000000"/>
                </a:solidFill>
                <a:ea typeface="SimSun" panose="02010600030101010101" pitchFamily="2" charset="-122"/>
              </a:rPr>
              <a:t>)</a:t>
            </a: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 every point to its nearest median</a:t>
            </a:r>
            <a:endParaRPr lang="en-US" altLang="zh-CN" sz="2400"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Re-compute the median using the median of each individual feature</a:t>
            </a: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p:txBody>
      </p:sp>
      <p:graphicFrame>
        <p:nvGraphicFramePr>
          <p:cNvPr id="2" name="Object 1"/>
          <p:cNvGraphicFramePr>
            <a:graphicFrameLocks noChangeAspect="1"/>
          </p:cNvGraphicFramePr>
          <p:nvPr>
            <p:extLst/>
          </p:nvPr>
        </p:nvGraphicFramePr>
        <p:xfrm>
          <a:off x="7679359" y="3267228"/>
          <a:ext cx="3086101" cy="845431"/>
        </p:xfrm>
        <a:graphic>
          <a:graphicData uri="http://schemas.openxmlformats.org/presentationml/2006/ole">
            <mc:AlternateContent xmlns:mc="http://schemas.openxmlformats.org/markup-compatibility/2006">
              <mc:Choice xmlns:v="urn:schemas-microsoft-com:vml" Requires="v">
                <p:oleObj spid="_x0000_s5179" name="Equation" r:id="rId4" imgW="1396800" imgH="469800" progId="Equation.DSMT4">
                  <p:embed/>
                </p:oleObj>
              </mc:Choice>
              <mc:Fallback>
                <p:oleObj name="Equation" r:id="rId4" imgW="1396800" imgH="469800" progId="Equation.DSMT4">
                  <p:embed/>
                  <p:pic>
                    <p:nvPicPr>
                      <p:cNvPr id="0" name=""/>
                      <p:cNvPicPr/>
                      <p:nvPr/>
                    </p:nvPicPr>
                    <p:blipFill>
                      <a:blip r:embed="rId5"/>
                      <a:stretch>
                        <a:fillRect/>
                      </a:stretch>
                    </p:blipFill>
                    <p:spPr>
                      <a:xfrm>
                        <a:off x="7679359" y="3267228"/>
                        <a:ext cx="3086101" cy="845431"/>
                      </a:xfrm>
                      <a:prstGeom prst="rect">
                        <a:avLst/>
                      </a:prstGeom>
                    </p:spPr>
                  </p:pic>
                </p:oleObj>
              </mc:Fallback>
            </mc:AlternateContent>
          </a:graphicData>
        </a:graphic>
      </p:graphicFrame>
    </p:spTree>
    <p:extLst>
      <p:ext uri="{BB962C8B-B14F-4D97-AF65-F5344CB8AC3E}">
        <p14:creationId xmlns:p14="http://schemas.microsoft.com/office/powerpoint/2010/main" val="201502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381000"/>
            <a:ext cx="12192000" cy="609600"/>
          </a:xfrm>
        </p:spPr>
        <p:txBody>
          <a:bodyPr>
            <a:noAutofit/>
          </a:bodyPr>
          <a:lstStyle/>
          <a:p>
            <a:r>
              <a:rPr lang="en-US" altLang="ko-KR" dirty="0">
                <a:ea typeface="Gulim" panose="020B0600000101010101" pitchFamily="34" charset="-127"/>
              </a:rPr>
              <a:t>K-Modes: Clustering Categorical Data</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24804" y="1170213"/>
            <a:ext cx="10628750" cy="5453871"/>
          </a:xfrm>
        </p:spPr>
        <p:txBody>
          <a:bodyPr/>
          <a:lstStyle/>
          <a:p>
            <a:r>
              <a:rPr lang="en-US" altLang="zh-CN" i="1" dirty="0">
                <a:ea typeface="SimSun" panose="02010600030101010101" pitchFamily="2" charset="-122"/>
              </a:rPr>
              <a:t>K-Means</a:t>
            </a:r>
            <a:r>
              <a:rPr lang="en-US" altLang="zh-CN" dirty="0">
                <a:ea typeface="SimSun" panose="02010600030101010101" pitchFamily="2" charset="-122"/>
              </a:rPr>
              <a:t> cannot handle non-numerical (categorical) data</a:t>
            </a:r>
          </a:p>
          <a:p>
            <a:pPr lvl="1"/>
            <a:r>
              <a:rPr lang="en-US" altLang="zh-CN" dirty="0">
                <a:ea typeface="SimSun" panose="02010600030101010101" pitchFamily="2" charset="-122"/>
              </a:rPr>
              <a:t>Mapping categorical value to 1/0 cannot generate quality clusters </a:t>
            </a:r>
          </a:p>
          <a:p>
            <a:r>
              <a:rPr lang="en-US" altLang="zh-CN" b="1" i="1" dirty="0">
                <a:ea typeface="SimSun" panose="02010600030101010101" pitchFamily="2" charset="-122"/>
              </a:rPr>
              <a:t>K-Modes</a:t>
            </a:r>
            <a:r>
              <a:rPr lang="en-US" altLang="zh-CN" b="1" dirty="0">
                <a:ea typeface="SimSun" panose="02010600030101010101" pitchFamily="2" charset="-122"/>
              </a:rPr>
              <a:t>:</a:t>
            </a:r>
            <a:r>
              <a:rPr lang="en-US" altLang="zh-CN" dirty="0">
                <a:ea typeface="SimSun" panose="02010600030101010101" pitchFamily="2" charset="-122"/>
              </a:rPr>
              <a:t> An extension to </a:t>
            </a:r>
            <a:r>
              <a:rPr lang="en-US" altLang="zh-CN" i="1" dirty="0">
                <a:ea typeface="SimSun" panose="02010600030101010101" pitchFamily="2" charset="-122"/>
              </a:rPr>
              <a:t>K-Means</a:t>
            </a:r>
            <a:r>
              <a:rPr lang="en-US" altLang="zh-CN" dirty="0">
                <a:ea typeface="SimSun" panose="02010600030101010101" pitchFamily="2" charset="-122"/>
              </a:rPr>
              <a:t> by replacing means of clusters with </a:t>
            </a:r>
            <a:r>
              <a:rPr lang="en-US" altLang="zh-CN" b="1" i="1" dirty="0">
                <a:ea typeface="SimSun" panose="02010600030101010101" pitchFamily="2" charset="-122"/>
              </a:rPr>
              <a:t>modes</a:t>
            </a:r>
          </a:p>
          <a:p>
            <a:pPr lvl="1"/>
            <a:r>
              <a:rPr lang="en-US" altLang="zh-CN" dirty="0">
                <a:ea typeface="SimSun" panose="02010600030101010101" pitchFamily="2" charset="-122"/>
              </a:rPr>
              <a:t>Mode:</a:t>
            </a:r>
            <a:r>
              <a:rPr lang="en-US" altLang="zh-CN" b="1" i="1" dirty="0">
                <a:ea typeface="SimSun" panose="02010600030101010101" pitchFamily="2" charset="-122"/>
              </a:rPr>
              <a:t> </a:t>
            </a:r>
            <a:r>
              <a:rPr lang="en-US" altLang="zh-CN" dirty="0">
                <a:ea typeface="SimSun" panose="02010600030101010101" pitchFamily="2" charset="-122"/>
              </a:rPr>
              <a:t>The value that appears </a:t>
            </a:r>
            <a:r>
              <a:rPr lang="en-US" dirty="0"/>
              <a:t>most often in a</a:t>
            </a:r>
            <a:r>
              <a:rPr lang="en-US" altLang="zh-CN" b="1" i="1" dirty="0">
                <a:ea typeface="SimSun" panose="02010600030101010101" pitchFamily="2" charset="-122"/>
              </a:rPr>
              <a:t> </a:t>
            </a:r>
            <a:r>
              <a:rPr lang="en-US" b="1" dirty="0"/>
              <a:t>set</a:t>
            </a:r>
            <a:r>
              <a:rPr lang="en-US" dirty="0"/>
              <a:t> of data values</a:t>
            </a:r>
            <a:endParaRPr lang="en-US" altLang="zh-CN" b="1" i="1" dirty="0">
              <a:ea typeface="SimSun" panose="02010600030101010101" pitchFamily="2" charset="-122"/>
            </a:endParaRPr>
          </a:p>
          <a:p>
            <a:r>
              <a:rPr lang="en-US" altLang="zh-CN" dirty="0">
                <a:ea typeface="SimSun" panose="02010600030101010101" pitchFamily="2" charset="-122"/>
              </a:rPr>
              <a:t>Dissimilarity measure between object X and the center of a cluster Z</a:t>
            </a:r>
          </a:p>
          <a:p>
            <a:pPr lvl="1"/>
            <a:r>
              <a:rPr lang="el-GR" altLang="zh-CN" dirty="0">
                <a:ea typeface="SimSun" panose="02010600030101010101" pitchFamily="2" charset="-122"/>
              </a:rPr>
              <a:t>Φ</a:t>
            </a:r>
            <a:r>
              <a:rPr lang="en-US" altLang="zh-CN" dirty="0">
                <a:ea typeface="SimSun" panose="02010600030101010101" pitchFamily="2" charset="-122"/>
              </a:rPr>
              <a:t>(</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dirty="0">
                <a:ea typeface="SimSun" panose="02010600030101010101" pitchFamily="2" charset="-122"/>
              </a:rPr>
              <a:t>) = 1 – </a:t>
            </a:r>
            <a:r>
              <a:rPr lang="en-US" altLang="zh-CN" dirty="0" err="1">
                <a:ea typeface="SimSun" panose="02010600030101010101" pitchFamily="2" charset="-122"/>
              </a:rPr>
              <a:t>n</a:t>
            </a:r>
            <a:r>
              <a:rPr lang="en-US" altLang="zh-CN" baseline="-25000" dirty="0" err="1">
                <a:ea typeface="SimSun" panose="02010600030101010101" pitchFamily="2" charset="-122"/>
              </a:rPr>
              <a:t>j</a:t>
            </a:r>
            <a:r>
              <a:rPr lang="en-US" altLang="zh-CN" baseline="30000" dirty="0" err="1">
                <a:ea typeface="SimSun" panose="02010600030101010101" pitchFamily="2" charset="-122"/>
              </a:rPr>
              <a:t>r</a:t>
            </a:r>
            <a:r>
              <a:rPr lang="en-US" altLang="zh-CN" dirty="0">
                <a:ea typeface="SimSun" panose="02010600030101010101" pitchFamily="2" charset="-122"/>
              </a:rPr>
              <a:t>/</a:t>
            </a:r>
            <a:r>
              <a:rPr lang="en-US" altLang="zh-CN" dirty="0" err="1">
                <a:ea typeface="SimSun" panose="02010600030101010101" pitchFamily="2" charset="-122"/>
              </a:rPr>
              <a:t>n</a:t>
            </a:r>
            <a:r>
              <a:rPr lang="en-US" altLang="zh-CN" i="1" baseline="-25000" dirty="0" err="1">
                <a:ea typeface="SimSun" panose="02010600030101010101" pitchFamily="2" charset="-122"/>
              </a:rPr>
              <a:t>l</a:t>
            </a:r>
            <a:r>
              <a:rPr lang="en-US" altLang="zh-CN" dirty="0">
                <a:ea typeface="SimSun" panose="02010600030101010101" pitchFamily="2" charset="-122"/>
              </a:rPr>
              <a:t> when </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r>
              <a:rPr lang="en-US" altLang="zh-CN" dirty="0">
                <a:ea typeface="SimSun" panose="02010600030101010101" pitchFamily="2" charset="-122"/>
              </a:rPr>
              <a:t>; 1 when </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ǂ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p>
          <a:p>
            <a:pPr lvl="2"/>
            <a:r>
              <a:rPr lang="en-US" altLang="zh-CN" dirty="0">
                <a:ea typeface="SimSun" panose="02010600030101010101" pitchFamily="2" charset="-122"/>
              </a:rPr>
              <a:t>where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dirty="0">
                <a:ea typeface="SimSun" panose="02010600030101010101" pitchFamily="2" charset="-122"/>
              </a:rPr>
              <a:t> is the categorical value of attribute j in </a:t>
            </a:r>
            <a:r>
              <a:rPr lang="en-US" altLang="zh-CN" dirty="0" err="1">
                <a:ea typeface="SimSun" panose="02010600030101010101" pitchFamily="2" charset="-122"/>
              </a:rPr>
              <a:t>Z</a:t>
            </a:r>
            <a:r>
              <a:rPr lang="en-US" altLang="zh-CN" i="1" baseline="-25000" dirty="0" err="1">
                <a:ea typeface="SimSun" panose="02010600030101010101" pitchFamily="2" charset="-122"/>
              </a:rPr>
              <a:t>l</a:t>
            </a:r>
            <a:r>
              <a:rPr lang="en-US" altLang="zh-CN" dirty="0">
                <a:ea typeface="SimSun" panose="02010600030101010101" pitchFamily="2" charset="-122"/>
              </a:rPr>
              <a:t>, </a:t>
            </a:r>
            <a:r>
              <a:rPr lang="en-US" altLang="zh-CN" dirty="0" err="1">
                <a:ea typeface="SimSun" panose="02010600030101010101" pitchFamily="2" charset="-122"/>
              </a:rPr>
              <a:t>n</a:t>
            </a:r>
            <a:r>
              <a:rPr lang="en-US" altLang="zh-CN" i="1" baseline="-25000" dirty="0" err="1">
                <a:ea typeface="SimSun" panose="02010600030101010101" pitchFamily="2" charset="-122"/>
              </a:rPr>
              <a:t>l</a:t>
            </a:r>
            <a:r>
              <a:rPr lang="en-US" altLang="zh-CN" dirty="0">
                <a:ea typeface="SimSun" panose="02010600030101010101" pitchFamily="2" charset="-122"/>
              </a:rPr>
              <a:t> is the number of objects in cluster </a:t>
            </a:r>
            <a:r>
              <a:rPr lang="en-US" altLang="zh-CN" i="1" dirty="0">
                <a:ea typeface="SimSun" panose="02010600030101010101" pitchFamily="2" charset="-122"/>
              </a:rPr>
              <a:t>l</a:t>
            </a:r>
            <a:r>
              <a:rPr lang="en-US" altLang="zh-CN" dirty="0">
                <a:ea typeface="SimSun" panose="02010600030101010101" pitchFamily="2" charset="-122"/>
              </a:rPr>
              <a:t>, and </a:t>
            </a:r>
            <a:r>
              <a:rPr lang="en-US" altLang="zh-CN" dirty="0" err="1">
                <a:ea typeface="SimSun" panose="02010600030101010101" pitchFamily="2" charset="-122"/>
              </a:rPr>
              <a:t>n</a:t>
            </a:r>
            <a:r>
              <a:rPr lang="en-US" altLang="zh-CN" baseline="-25000" dirty="0" err="1">
                <a:ea typeface="SimSun" panose="02010600030101010101" pitchFamily="2" charset="-122"/>
              </a:rPr>
              <a:t>j</a:t>
            </a:r>
            <a:r>
              <a:rPr lang="en-US" altLang="zh-CN" baseline="30000" dirty="0" err="1">
                <a:ea typeface="SimSun" panose="02010600030101010101" pitchFamily="2" charset="-122"/>
              </a:rPr>
              <a:t>r</a:t>
            </a:r>
            <a:r>
              <a:rPr lang="en-US" altLang="zh-CN" baseline="30000" dirty="0">
                <a:ea typeface="SimSun" panose="02010600030101010101" pitchFamily="2" charset="-122"/>
              </a:rPr>
              <a:t> </a:t>
            </a:r>
            <a:r>
              <a:rPr lang="en-US" altLang="zh-CN" dirty="0">
                <a:ea typeface="SimSun" panose="02010600030101010101" pitchFamily="2" charset="-122"/>
              </a:rPr>
              <a:t>is the number of objects whose attribute value is r</a:t>
            </a:r>
          </a:p>
          <a:p>
            <a:r>
              <a:rPr lang="en-US" altLang="zh-CN" dirty="0">
                <a:ea typeface="SimSun" panose="02010600030101010101" pitchFamily="2" charset="-122"/>
              </a:rPr>
              <a:t>This dissimilarity measure (distance function) is </a:t>
            </a:r>
            <a:r>
              <a:rPr lang="en-US" altLang="zh-CN" b="1" dirty="0">
                <a:ea typeface="SimSun" panose="02010600030101010101" pitchFamily="2" charset="-122"/>
              </a:rPr>
              <a:t>frequency-based</a:t>
            </a:r>
          </a:p>
          <a:p>
            <a:r>
              <a:rPr lang="en-US" altLang="zh-CN" dirty="0">
                <a:ea typeface="SimSun" panose="02010600030101010101" pitchFamily="2" charset="-122"/>
              </a:rPr>
              <a:t>Algorithm is still based on iterative </a:t>
            </a:r>
            <a:r>
              <a:rPr lang="en-US" altLang="zh-CN" i="1" dirty="0">
                <a:ea typeface="SimSun" panose="02010600030101010101" pitchFamily="2" charset="-122"/>
              </a:rPr>
              <a:t>object cluster assignment </a:t>
            </a:r>
            <a:r>
              <a:rPr lang="en-US" altLang="zh-CN" dirty="0">
                <a:ea typeface="SimSun" panose="02010600030101010101" pitchFamily="2" charset="-122"/>
              </a:rPr>
              <a:t>and </a:t>
            </a:r>
            <a:r>
              <a:rPr lang="en-US" altLang="zh-CN" i="1" dirty="0">
                <a:ea typeface="SimSun" panose="02010600030101010101" pitchFamily="2" charset="-122"/>
              </a:rPr>
              <a:t>centroid update </a:t>
            </a:r>
          </a:p>
          <a:p>
            <a:r>
              <a:rPr lang="en-US" altLang="zh-CN" dirty="0">
                <a:ea typeface="SimSun" panose="02010600030101010101" pitchFamily="2" charset="-122"/>
              </a:rPr>
              <a:t>A </a:t>
            </a:r>
            <a:r>
              <a:rPr lang="en-US" altLang="zh-CN" b="1" i="1" dirty="0">
                <a:ea typeface="SimSun" panose="02010600030101010101" pitchFamily="2" charset="-122"/>
              </a:rPr>
              <a:t>fuzzy K-Modes </a:t>
            </a:r>
            <a:r>
              <a:rPr lang="en-US" altLang="zh-CN" dirty="0">
                <a:ea typeface="SimSun" panose="02010600030101010101" pitchFamily="2" charset="-122"/>
              </a:rPr>
              <a:t>method is proposed to </a:t>
            </a:r>
            <a:r>
              <a:rPr lang="en-US" dirty="0"/>
              <a:t>calculate a </a:t>
            </a:r>
            <a:r>
              <a:rPr lang="en-US" b="1" i="1" dirty="0"/>
              <a:t>fuzzy cluster membership value </a:t>
            </a:r>
            <a:r>
              <a:rPr lang="en-US" dirty="0"/>
              <a:t>for each object to each cluster</a:t>
            </a:r>
            <a:endParaRPr lang="en-US" altLang="zh-CN" dirty="0">
              <a:ea typeface="SimSun" panose="02010600030101010101" pitchFamily="2" charset="-122"/>
            </a:endParaRPr>
          </a:p>
          <a:p>
            <a:r>
              <a:rPr lang="en-US" altLang="zh-CN" dirty="0">
                <a:ea typeface="SimSun" panose="02010600030101010101" pitchFamily="2" charset="-122"/>
              </a:rPr>
              <a:t>A mixture of categorical and numerical data: Using a </a:t>
            </a:r>
            <a:r>
              <a:rPr lang="en-US" altLang="zh-CN" b="1" i="1" dirty="0">
                <a:ea typeface="SimSun" panose="02010600030101010101" pitchFamily="2" charset="-122"/>
              </a:rPr>
              <a:t>K-Prototype</a:t>
            </a:r>
            <a:r>
              <a:rPr lang="en-US" altLang="zh-CN" dirty="0">
                <a:ea typeface="SimSun" panose="02010600030101010101" pitchFamily="2" charset="-122"/>
              </a:rPr>
              <a:t> method</a:t>
            </a:r>
          </a:p>
        </p:txBody>
      </p:sp>
    </p:spTree>
    <p:extLst>
      <p:ext uri="{BB962C8B-B14F-4D97-AF65-F5344CB8AC3E}">
        <p14:creationId xmlns:p14="http://schemas.microsoft.com/office/powerpoint/2010/main" val="377263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i="1" dirty="0">
                <a:ea typeface="Gulim" panose="020B0600000101010101" pitchFamily="34" charset="-127"/>
              </a:rPr>
              <a:t>Kernel K-Means </a:t>
            </a:r>
            <a:r>
              <a:rPr lang="en-US" altLang="ko-KR" dirty="0">
                <a:ea typeface="Gulim" panose="020B0600000101010101" pitchFamily="34" charset="-127"/>
              </a:rPr>
              <a:t>Clustering</a:t>
            </a:r>
            <a:endParaRPr lang="en-US" altLang="zh-CN" dirty="0">
              <a:ea typeface="Gulim" panose="020B0600000101010101" pitchFamily="34" charset="-127"/>
            </a:endParaRPr>
          </a:p>
        </p:txBody>
      </p:sp>
      <p:sp>
        <p:nvSpPr>
          <p:cNvPr id="29699" name="Rectangle 1027"/>
          <p:cNvSpPr>
            <a:spLocks noGrp="1" noChangeArrowheads="1"/>
          </p:cNvSpPr>
          <p:nvPr>
            <p:ph idx="1"/>
          </p:nvPr>
        </p:nvSpPr>
        <p:spPr>
          <a:xfrm>
            <a:off x="567834" y="1132475"/>
            <a:ext cx="8887251" cy="2525126"/>
          </a:xfrm>
        </p:spPr>
        <p:txBody>
          <a:bodyPr/>
          <a:lstStyle/>
          <a:p>
            <a:r>
              <a:rPr lang="en-US" altLang="ko-KR" sz="2400" dirty="0">
                <a:ea typeface="Gulim" panose="020B0600000101010101" pitchFamily="34" charset="-127"/>
              </a:rPr>
              <a:t> </a:t>
            </a:r>
            <a:r>
              <a:rPr lang="en-US" altLang="ko-KR" sz="2400" i="1" dirty="0">
                <a:ea typeface="Gulim" panose="020B0600000101010101" pitchFamily="34" charset="-127"/>
              </a:rPr>
              <a:t>Kernel K-Means </a:t>
            </a:r>
            <a:r>
              <a:rPr lang="en-US" altLang="ko-KR" sz="2400" dirty="0">
                <a:ea typeface="Gulim" panose="020B0600000101010101" pitchFamily="34" charset="-127"/>
              </a:rPr>
              <a:t>can be used to detect non-convex clusters</a:t>
            </a:r>
          </a:p>
          <a:p>
            <a:pPr lvl="1"/>
            <a:r>
              <a:rPr lang="en-US" sz="2400" dirty="0"/>
              <a:t>A region is </a:t>
            </a:r>
            <a:r>
              <a:rPr lang="en-US" sz="2400" b="1" dirty="0"/>
              <a:t>convex</a:t>
            </a:r>
            <a:r>
              <a:rPr lang="en-US" sz="2400" dirty="0"/>
              <a:t> if it contains all the line segments connecting any pair of its points. Otherwise, it is </a:t>
            </a:r>
            <a:r>
              <a:rPr lang="en-US" sz="2400" b="1" dirty="0"/>
              <a:t>concave</a:t>
            </a:r>
            <a:endParaRPr lang="en-US" altLang="ko-KR" sz="2400" b="1" dirty="0">
              <a:ea typeface="Gulim" panose="020B0600000101010101" pitchFamily="34" charset="-127"/>
            </a:endParaRPr>
          </a:p>
          <a:p>
            <a:pPr lvl="1"/>
            <a:r>
              <a:rPr lang="en-US" altLang="ko-KR" sz="2400" i="1" dirty="0">
                <a:ea typeface="Gulim" panose="020B0600000101010101" pitchFamily="34" charset="-127"/>
              </a:rPr>
              <a:t>K-Means</a:t>
            </a:r>
            <a:r>
              <a:rPr lang="en-US" altLang="ko-KR" sz="2400" dirty="0">
                <a:ea typeface="Gulim" panose="020B0600000101010101" pitchFamily="34" charset="-127"/>
              </a:rPr>
              <a:t> can only detect clusters that are linearly separable</a:t>
            </a:r>
          </a:p>
          <a:p>
            <a:r>
              <a:rPr lang="en-US" altLang="ko-KR" sz="2400" dirty="0">
                <a:ea typeface="Gulim" panose="020B0600000101010101" pitchFamily="34" charset="-127"/>
              </a:rPr>
              <a:t>Idea: Project data onto the high-dimensional kernel space, and                 then perform </a:t>
            </a:r>
            <a:r>
              <a:rPr lang="en-US" altLang="ko-KR" sz="2400" i="1" dirty="0">
                <a:ea typeface="Gulim" panose="020B0600000101010101" pitchFamily="34" charset="-127"/>
              </a:rPr>
              <a:t>K-Means </a:t>
            </a:r>
            <a:r>
              <a:rPr lang="en-US" altLang="ko-KR" sz="2400" dirty="0">
                <a:ea typeface="Gulim" panose="020B0600000101010101" pitchFamily="34" charset="-127"/>
              </a:rPr>
              <a:t>clustering</a:t>
            </a:r>
          </a:p>
        </p:txBody>
      </p:sp>
      <p:pic>
        <p:nvPicPr>
          <p:cNvPr id="5" name="Picture 4"/>
          <p:cNvPicPr>
            <a:picLocks noChangeAspect="1"/>
          </p:cNvPicPr>
          <p:nvPr/>
        </p:nvPicPr>
        <p:blipFill>
          <a:blip r:embed="rId3"/>
          <a:stretch>
            <a:fillRect/>
          </a:stretch>
        </p:blipFill>
        <p:spPr>
          <a:xfrm>
            <a:off x="9333443" y="1134339"/>
            <a:ext cx="2412366" cy="1980843"/>
          </a:xfrm>
          <a:prstGeom prst="rect">
            <a:avLst/>
          </a:prstGeom>
        </p:spPr>
      </p:pic>
      <p:sp>
        <p:nvSpPr>
          <p:cNvPr id="6" name="Rectangle 1027">
            <a:extLst>
              <a:ext uri="{FF2B5EF4-FFF2-40B4-BE49-F238E27FC236}">
                <a16:creationId xmlns:a16="http://schemas.microsoft.com/office/drawing/2014/main" id="{319D8B5A-2242-4069-B67A-2BAE2EDB6F6A}"/>
              </a:ext>
            </a:extLst>
          </p:cNvPr>
          <p:cNvSpPr txBox="1">
            <a:spLocks noChangeArrowheads="1"/>
          </p:cNvSpPr>
          <p:nvPr/>
        </p:nvSpPr>
        <p:spPr>
          <a:xfrm>
            <a:off x="567834" y="3617537"/>
            <a:ext cx="11056332" cy="308841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ko-KR" sz="2400" dirty="0">
                <a:ea typeface="Gulim" panose="020B0600000101010101" pitchFamily="34" charset="-127"/>
              </a:rPr>
              <a:t>Map data points in the input space onto a high-dimensional feature space using the kernel function</a:t>
            </a:r>
          </a:p>
          <a:p>
            <a:pPr lvl="1"/>
            <a:r>
              <a:rPr lang="en-US" altLang="ko-KR" sz="2400" dirty="0">
                <a:ea typeface="Gulim" panose="020B0600000101010101" pitchFamily="34" charset="-127"/>
              </a:rPr>
              <a:t>Perform </a:t>
            </a:r>
            <a:r>
              <a:rPr lang="en-US" altLang="ko-KR" sz="2400" i="1" dirty="0">
                <a:ea typeface="Gulim" panose="020B0600000101010101" pitchFamily="34" charset="-127"/>
              </a:rPr>
              <a:t>K-Means</a:t>
            </a:r>
            <a:r>
              <a:rPr lang="en-US" altLang="ko-KR" sz="2400" dirty="0">
                <a:ea typeface="Gulim" panose="020B0600000101010101" pitchFamily="34" charset="-127"/>
              </a:rPr>
              <a:t> on the mapped feature space</a:t>
            </a:r>
          </a:p>
          <a:p>
            <a:r>
              <a:rPr lang="en-US" altLang="ko-KR" sz="2400" dirty="0">
                <a:ea typeface="Gulim" panose="020B0600000101010101" pitchFamily="34" charset="-127"/>
              </a:rPr>
              <a:t>Computational complexity is higher than K-Means </a:t>
            </a:r>
          </a:p>
          <a:p>
            <a:pPr lvl="1"/>
            <a:r>
              <a:rPr lang="en-US" sz="2400" dirty="0"/>
              <a:t>Need to compute and store </a:t>
            </a:r>
            <a:r>
              <a:rPr lang="en-US" sz="2400" i="1" dirty="0"/>
              <a:t>n</a:t>
            </a:r>
            <a:r>
              <a:rPr lang="en-US" sz="2400" dirty="0"/>
              <a:t> x </a:t>
            </a:r>
            <a:r>
              <a:rPr lang="en-US" sz="2400" i="1" dirty="0"/>
              <a:t>n</a:t>
            </a:r>
            <a:r>
              <a:rPr lang="en-US" sz="2400" dirty="0"/>
              <a:t> kernel matrix </a:t>
            </a:r>
            <a:r>
              <a:rPr lang="en-US" altLang="ko-KR" sz="2400" dirty="0">
                <a:ea typeface="Gulim" panose="020B0600000101010101" pitchFamily="34" charset="-127"/>
              </a:rPr>
              <a:t>generated from the kernel function on the original data, where </a:t>
            </a:r>
            <a:r>
              <a:rPr lang="en-US" altLang="ko-KR" sz="2400" i="1" dirty="0">
                <a:ea typeface="Gulim" panose="020B0600000101010101" pitchFamily="34" charset="-127"/>
              </a:rPr>
              <a:t>n</a:t>
            </a:r>
            <a:r>
              <a:rPr lang="en-US" altLang="ko-KR" sz="2400" dirty="0">
                <a:ea typeface="Gulim" panose="020B0600000101010101" pitchFamily="34" charset="-127"/>
              </a:rPr>
              <a:t> is the number of points</a:t>
            </a:r>
          </a:p>
          <a:p>
            <a:r>
              <a:rPr lang="en-US" altLang="ko-KR" sz="2400" i="1" dirty="0">
                <a:ea typeface="Gulim" panose="020B0600000101010101" pitchFamily="34" charset="-127"/>
              </a:rPr>
              <a:t>Spectral clustering </a:t>
            </a:r>
            <a:r>
              <a:rPr lang="en-US" altLang="ko-KR" sz="2400" dirty="0">
                <a:ea typeface="Gulim" panose="020B0600000101010101" pitchFamily="34" charset="-127"/>
              </a:rPr>
              <a:t>can be considered as a variant of </a:t>
            </a:r>
            <a:r>
              <a:rPr lang="en-US" altLang="ko-KR" sz="2400" u="sng" dirty="0">
                <a:ea typeface="Gulim" panose="020B0600000101010101" pitchFamily="34" charset="-127"/>
              </a:rPr>
              <a:t>Kernel K-Means </a:t>
            </a:r>
            <a:r>
              <a:rPr lang="en-US" altLang="ko-KR" sz="2400" dirty="0">
                <a:ea typeface="Gulim" panose="020B0600000101010101" pitchFamily="34" charset="-127"/>
              </a:rPr>
              <a:t>clustering</a:t>
            </a:r>
          </a:p>
        </p:txBody>
      </p:sp>
    </p:spTree>
    <p:extLst>
      <p:ext uri="{BB962C8B-B14F-4D97-AF65-F5344CB8AC3E}">
        <p14:creationId xmlns:p14="http://schemas.microsoft.com/office/powerpoint/2010/main" val="137525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dirty="0">
                <a:ea typeface="Gulim" panose="020B0600000101010101" pitchFamily="34" charset="-127"/>
              </a:rPr>
              <a:t>Kernel Functions and Kernel K-Means Clustering</a:t>
            </a:r>
            <a:endParaRPr lang="en-US" altLang="zh-CN" dirty="0">
              <a:ea typeface="Gulim" panose="020B0600000101010101" pitchFamily="34" charset="-127"/>
            </a:endParaRPr>
          </a:p>
        </p:txBody>
      </p:sp>
      <p:sp>
        <p:nvSpPr>
          <p:cNvPr id="29699" name="Rectangle 1027"/>
          <p:cNvSpPr>
            <a:spLocks noGrp="1" noChangeArrowheads="1"/>
          </p:cNvSpPr>
          <p:nvPr>
            <p:ph idx="1"/>
          </p:nvPr>
        </p:nvSpPr>
        <p:spPr>
          <a:xfrm>
            <a:off x="613846" y="1155581"/>
            <a:ext cx="9443835" cy="5426287"/>
          </a:xfrm>
        </p:spPr>
        <p:txBody>
          <a:bodyPr/>
          <a:lstStyle/>
          <a:p>
            <a:pPr>
              <a:spcAft>
                <a:spcPts val="600"/>
              </a:spcAft>
            </a:pPr>
            <a:r>
              <a:rPr lang="en-US" altLang="ko-KR" sz="2400" dirty="0">
                <a:ea typeface="Gulim" panose="020B0600000101010101" pitchFamily="34" charset="-127"/>
              </a:rPr>
              <a:t> Typical kernel functions:</a:t>
            </a:r>
          </a:p>
          <a:p>
            <a:pPr lvl="1">
              <a:spcAft>
                <a:spcPts val="600"/>
              </a:spcAft>
            </a:pPr>
            <a:r>
              <a:rPr lang="en-US" altLang="ko-KR" sz="2400" dirty="0">
                <a:ea typeface="Gulim" panose="020B0600000101010101" pitchFamily="34" charset="-127"/>
              </a:rPr>
              <a:t>Polynomial kernel of degree h: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i</a:t>
            </a:r>
            <a:r>
              <a:rPr lang="en-US" altLang="ko-KR" sz="2400" dirty="0" err="1">
                <a:ea typeface="Gulim" panose="020B0600000101010101" pitchFamily="34" charset="-127"/>
              </a:rPr>
              <a:t>∙</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+ 1)</a:t>
            </a:r>
            <a:r>
              <a:rPr lang="en-US" altLang="ko-KR" sz="2400" baseline="30000" dirty="0">
                <a:ea typeface="Gulim" panose="020B0600000101010101" pitchFamily="34" charset="-127"/>
              </a:rPr>
              <a:t>h</a:t>
            </a:r>
          </a:p>
          <a:p>
            <a:pPr lvl="1">
              <a:spcAft>
                <a:spcPts val="600"/>
              </a:spcAft>
            </a:pPr>
            <a:r>
              <a:rPr lang="en-US" altLang="ko-KR" sz="2400" dirty="0">
                <a:ea typeface="Gulim" panose="020B0600000101010101" pitchFamily="34" charset="-127"/>
              </a:rPr>
              <a:t>Gaussian radial basis function (RBF)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p>
          <a:p>
            <a:pPr lvl="1">
              <a:spcAft>
                <a:spcPts val="600"/>
              </a:spcAft>
            </a:pPr>
            <a:r>
              <a:rPr lang="en-US" altLang="ko-KR" sz="2400" dirty="0">
                <a:ea typeface="Gulim" panose="020B0600000101010101" pitchFamily="34" charset="-127"/>
              </a:rPr>
              <a:t>Sigmoid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r>
              <a:rPr lang="en-US" altLang="ko-KR" sz="2400" dirty="0" err="1">
                <a:ea typeface="Gulim" panose="020B0600000101010101" pitchFamily="34" charset="-127"/>
              </a:rPr>
              <a:t>tanh</a:t>
            </a:r>
            <a:r>
              <a:rPr lang="en-US" altLang="ko-KR" sz="2400" dirty="0">
                <a:ea typeface="Gulim" panose="020B0600000101010101" pitchFamily="34" charset="-127"/>
              </a:rPr>
              <a:t>(</a:t>
            </a:r>
            <a:r>
              <a:rPr lang="el-GR" altLang="ko-KR" sz="2400" dirty="0">
                <a:ea typeface="Gulim" panose="020B0600000101010101" pitchFamily="34" charset="-127"/>
              </a:rPr>
              <a:t>κ</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i</a:t>
            </a:r>
            <a:r>
              <a:rPr lang="en-US" altLang="ko-KR" sz="2400" dirty="0" err="1">
                <a:ea typeface="Gulim" panose="020B0600000101010101" pitchFamily="34" charset="-127"/>
              </a:rPr>
              <a:t>∙</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r>
              <a:rPr lang="el-GR" altLang="ko-KR" sz="2400" dirty="0">
                <a:ea typeface="Gulim" panose="020B0600000101010101" pitchFamily="34" charset="-127"/>
              </a:rPr>
              <a:t>δ</a:t>
            </a:r>
            <a:r>
              <a:rPr lang="en-US" altLang="ko-KR" sz="2400" dirty="0">
                <a:ea typeface="Gulim" panose="020B0600000101010101" pitchFamily="34" charset="-127"/>
              </a:rPr>
              <a:t>)</a:t>
            </a:r>
          </a:p>
          <a:p>
            <a:pPr>
              <a:spcAft>
                <a:spcPts val="600"/>
              </a:spcAft>
            </a:pPr>
            <a:r>
              <a:rPr lang="en-US" altLang="ko-KR" sz="2400" dirty="0">
                <a:ea typeface="Gulim" panose="020B0600000101010101" pitchFamily="34" charset="-127"/>
              </a:rPr>
              <a:t>The formula for kernel matrix K for any two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t>
            </a:r>
            <a:r>
              <a:rPr lang="az-Cyrl-AZ" altLang="ko-KR" sz="2400" dirty="0">
                <a:ea typeface="Gulim" panose="020B0600000101010101" pitchFamily="34" charset="-127"/>
              </a:rPr>
              <a:t>є </a:t>
            </a:r>
            <a:r>
              <a:rPr lang="en-US" altLang="ko-KR" sz="2400" dirty="0" err="1">
                <a:ea typeface="Gulim" panose="020B0600000101010101" pitchFamily="34" charset="-127"/>
              </a:rPr>
              <a:t>C</a:t>
            </a:r>
            <a:r>
              <a:rPr lang="en-US" altLang="ko-KR" sz="2400" baseline="-25000" dirty="0" err="1">
                <a:ea typeface="Gulim" panose="020B0600000101010101" pitchFamily="34" charset="-127"/>
              </a:rPr>
              <a:t>k</a:t>
            </a:r>
            <a:r>
              <a:rPr lang="en-US" altLang="ko-KR" sz="2400" dirty="0">
                <a:ea typeface="Gulim" panose="020B0600000101010101" pitchFamily="34" charset="-127"/>
              </a:rPr>
              <a:t> is</a:t>
            </a:r>
          </a:p>
          <a:p>
            <a:pPr>
              <a:spcAft>
                <a:spcPts val="600"/>
              </a:spcAft>
            </a:pPr>
            <a:r>
              <a:rPr lang="en-US" altLang="ko-KR" sz="2400" dirty="0">
                <a:ea typeface="Gulim" panose="020B0600000101010101" pitchFamily="34" charset="-127"/>
              </a:rPr>
              <a:t>The SSE criterion of </a:t>
            </a:r>
            <a:r>
              <a:rPr lang="en-US" altLang="ko-KR" sz="2400" i="1" dirty="0">
                <a:ea typeface="Gulim" panose="020B0600000101010101" pitchFamily="34" charset="-127"/>
              </a:rPr>
              <a:t>kernel K-means</a:t>
            </a:r>
            <a:r>
              <a:rPr lang="en-US" altLang="ko-KR" sz="2400" dirty="0">
                <a:ea typeface="Gulim" panose="020B0600000101010101" pitchFamily="34" charset="-127"/>
              </a:rPr>
              <a:t>: </a:t>
            </a:r>
          </a:p>
          <a:p>
            <a:pPr lvl="1">
              <a:spcAft>
                <a:spcPts val="600"/>
              </a:spcAft>
            </a:pPr>
            <a:r>
              <a:rPr lang="en-US" altLang="ko-KR" sz="2400" dirty="0">
                <a:ea typeface="Gulim" panose="020B0600000101010101" pitchFamily="34" charset="-127"/>
              </a:rPr>
              <a:t>The formula for the cluster centroid: </a:t>
            </a:r>
          </a:p>
          <a:p>
            <a:pPr marL="0" indent="0" eaLnBrk="1" hangingPunct="1">
              <a:spcAft>
                <a:spcPts val="600"/>
              </a:spcAft>
              <a:buNone/>
            </a:pPr>
            <a:endParaRPr lang="en-US" altLang="ko-KR" sz="2400" dirty="0">
              <a:ea typeface="Gulim" panose="020B0600000101010101" pitchFamily="34" charset="-127"/>
            </a:endParaRPr>
          </a:p>
          <a:p>
            <a:pPr marL="0" indent="0" eaLnBrk="1" hangingPunct="1">
              <a:spcAft>
                <a:spcPts val="600"/>
              </a:spcAft>
              <a:buNone/>
            </a:pPr>
            <a:endParaRPr lang="en-US" altLang="ko-KR" sz="2400" dirty="0">
              <a:ea typeface="Gulim" panose="020B0600000101010101" pitchFamily="34" charset="-127"/>
            </a:endParaRPr>
          </a:p>
          <a:p>
            <a:pPr>
              <a:spcAft>
                <a:spcPts val="600"/>
              </a:spcAft>
            </a:pPr>
            <a:r>
              <a:rPr lang="en-US" altLang="ko-KR" sz="2400" dirty="0">
                <a:ea typeface="Gulim" panose="020B0600000101010101" pitchFamily="34" charset="-127"/>
              </a:rPr>
              <a:t>Clustering can be performed without the actual individual projections </a:t>
            </a:r>
            <a:r>
              <a:rPr lang="el-GR" altLang="ko-KR" sz="2400" dirty="0">
                <a:ea typeface="Gulim" panose="020B0600000101010101" pitchFamily="34" charset="-127"/>
              </a:rPr>
              <a:t>φ</a:t>
            </a:r>
            <a:r>
              <a:rPr lang="en-US" altLang="ko-KR" sz="2400" dirty="0">
                <a:ea typeface="Gulim" panose="020B0600000101010101" pitchFamily="34" charset="-127"/>
              </a:rPr>
              <a:t>(x</a:t>
            </a:r>
            <a:r>
              <a:rPr lang="en-US" altLang="ko-KR" sz="2400" baseline="-25000" dirty="0">
                <a:ea typeface="Gulim" panose="020B0600000101010101" pitchFamily="34" charset="-127"/>
              </a:rPr>
              <a:t>i</a:t>
            </a:r>
            <a:r>
              <a:rPr lang="en-US" altLang="ko-KR" sz="2400" dirty="0">
                <a:ea typeface="Gulim" panose="020B0600000101010101" pitchFamily="34" charset="-127"/>
              </a:rPr>
              <a:t>) and </a:t>
            </a:r>
            <a:r>
              <a:rPr lang="el-GR" altLang="ko-KR" sz="2400" dirty="0">
                <a:ea typeface="Gulim" panose="020B0600000101010101" pitchFamily="34" charset="-127"/>
              </a:rPr>
              <a:t>φ</a:t>
            </a:r>
            <a:r>
              <a:rPr lang="en-US" altLang="ko-KR" sz="2400" dirty="0">
                <a:ea typeface="Gulim" panose="020B0600000101010101" pitchFamily="34" charset="-127"/>
              </a:rPr>
              <a:t>(</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for the data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t>
            </a:r>
            <a:r>
              <a:rPr lang="az-Cyrl-AZ" altLang="ko-KR" sz="2400" dirty="0">
                <a:ea typeface="Gulim" panose="020B0600000101010101" pitchFamily="34" charset="-127"/>
              </a:rPr>
              <a:t>є </a:t>
            </a:r>
            <a:r>
              <a:rPr lang="en-US" altLang="ko-KR" sz="2400" dirty="0" err="1">
                <a:ea typeface="Gulim" panose="020B0600000101010101" pitchFamily="34" charset="-127"/>
              </a:rPr>
              <a:t>C</a:t>
            </a:r>
            <a:r>
              <a:rPr lang="en-US" altLang="ko-KR" sz="2400" baseline="-25000" dirty="0" err="1">
                <a:ea typeface="Gulim" panose="020B0600000101010101" pitchFamily="34" charset="-127"/>
              </a:rPr>
              <a:t>k</a:t>
            </a:r>
            <a:r>
              <a:rPr lang="en-US" altLang="ko-KR" sz="2400" dirty="0">
                <a:ea typeface="Gulim" panose="020B0600000101010101" pitchFamily="34" charset="-127"/>
              </a:rPr>
              <a:t> </a:t>
            </a:r>
          </a:p>
        </p:txBody>
      </p:sp>
      <p:graphicFrame>
        <p:nvGraphicFramePr>
          <p:cNvPr id="2" name="Object 1"/>
          <p:cNvGraphicFramePr>
            <a:graphicFrameLocks noChangeAspect="1"/>
          </p:cNvGraphicFramePr>
          <p:nvPr>
            <p:extLst>
              <p:ext uri="{D42A27DB-BD31-4B8C-83A1-F6EECF244321}">
                <p14:modId xmlns:p14="http://schemas.microsoft.com/office/powerpoint/2010/main" val="3801165140"/>
              </p:ext>
            </p:extLst>
          </p:nvPr>
        </p:nvGraphicFramePr>
        <p:xfrm>
          <a:off x="5987331" y="3643113"/>
          <a:ext cx="4070350" cy="844550"/>
        </p:xfrm>
        <a:graphic>
          <a:graphicData uri="http://schemas.openxmlformats.org/presentationml/2006/ole">
            <mc:AlternateContent xmlns:mc="http://schemas.openxmlformats.org/markup-compatibility/2006">
              <mc:Choice xmlns:v="urn:schemas-microsoft-com:vml" Requires="v">
                <p:oleObj spid="_x0000_s6371" name="Equation" r:id="rId4" imgW="1841400" imgH="469800" progId="Equation.DSMT4">
                  <p:embed/>
                </p:oleObj>
              </mc:Choice>
              <mc:Fallback>
                <p:oleObj name="Equation" r:id="rId4" imgW="1841400" imgH="469800" progId="Equation.DSMT4">
                  <p:embed/>
                  <p:pic>
                    <p:nvPicPr>
                      <p:cNvPr id="0" name=""/>
                      <p:cNvPicPr/>
                      <p:nvPr/>
                    </p:nvPicPr>
                    <p:blipFill>
                      <a:blip r:embed="rId5"/>
                      <a:stretch>
                        <a:fillRect/>
                      </a:stretch>
                    </p:blipFill>
                    <p:spPr>
                      <a:xfrm>
                        <a:off x="5987331" y="3643113"/>
                        <a:ext cx="4070350" cy="844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52340946"/>
              </p:ext>
            </p:extLst>
          </p:nvPr>
        </p:nvGraphicFramePr>
        <p:xfrm>
          <a:off x="5987331" y="4572489"/>
          <a:ext cx="1909763" cy="1073150"/>
        </p:xfrm>
        <a:graphic>
          <a:graphicData uri="http://schemas.openxmlformats.org/presentationml/2006/ole">
            <mc:AlternateContent xmlns:mc="http://schemas.openxmlformats.org/markup-compatibility/2006">
              <mc:Choice xmlns:v="urn:schemas-microsoft-com:vml" Requires="v">
                <p:oleObj spid="_x0000_s6372" name="Equation" r:id="rId6" imgW="863280" imgH="596880" progId="Equation.DSMT4">
                  <p:embed/>
                </p:oleObj>
              </mc:Choice>
              <mc:Fallback>
                <p:oleObj name="Equation" r:id="rId6" imgW="863280" imgH="596880" progId="Equation.DSMT4">
                  <p:embed/>
                  <p:pic>
                    <p:nvPicPr>
                      <p:cNvPr id="0" name=""/>
                      <p:cNvPicPr/>
                      <p:nvPr/>
                    </p:nvPicPr>
                    <p:blipFill>
                      <a:blip r:embed="rId7"/>
                      <a:stretch>
                        <a:fillRect/>
                      </a:stretch>
                    </p:blipFill>
                    <p:spPr>
                      <a:xfrm>
                        <a:off x="5987331" y="4572489"/>
                        <a:ext cx="1909763" cy="10731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23376682"/>
              </p:ext>
            </p:extLst>
          </p:nvPr>
        </p:nvGraphicFramePr>
        <p:xfrm>
          <a:off x="8782444" y="3257337"/>
          <a:ext cx="2695575" cy="457200"/>
        </p:xfrm>
        <a:graphic>
          <a:graphicData uri="http://schemas.openxmlformats.org/presentationml/2006/ole">
            <mc:AlternateContent xmlns:mc="http://schemas.openxmlformats.org/markup-compatibility/2006">
              <mc:Choice xmlns:v="urn:schemas-microsoft-com:vml" Requires="v">
                <p:oleObj spid="_x0000_s6373" name="Equation" r:id="rId8" imgW="1218960" imgH="253800" progId="Equation.DSMT4">
                  <p:embed/>
                </p:oleObj>
              </mc:Choice>
              <mc:Fallback>
                <p:oleObj name="Equation" r:id="rId8" imgW="1218960" imgH="253800" progId="Equation.DSMT4">
                  <p:embed/>
                  <p:pic>
                    <p:nvPicPr>
                      <p:cNvPr id="0" name=""/>
                      <p:cNvPicPr/>
                      <p:nvPr/>
                    </p:nvPicPr>
                    <p:blipFill>
                      <a:blip r:embed="rId9"/>
                      <a:stretch>
                        <a:fillRect/>
                      </a:stretch>
                    </p:blipFill>
                    <p:spPr>
                      <a:xfrm>
                        <a:off x="8782444" y="3257337"/>
                        <a:ext cx="2695575"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38441118"/>
              </p:ext>
            </p:extLst>
          </p:nvPr>
        </p:nvGraphicFramePr>
        <p:xfrm>
          <a:off x="8022506" y="2133293"/>
          <a:ext cx="2045958" cy="508056"/>
        </p:xfrm>
        <a:graphic>
          <a:graphicData uri="http://schemas.openxmlformats.org/presentationml/2006/ole">
            <mc:AlternateContent xmlns:mc="http://schemas.openxmlformats.org/markup-compatibility/2006">
              <mc:Choice xmlns:v="urn:schemas-microsoft-com:vml" Requires="v">
                <p:oleObj spid="_x0000_s6374" name="Equation" r:id="rId10" imgW="749160" imgH="228600" progId="Equation.DSMT4">
                  <p:embed/>
                </p:oleObj>
              </mc:Choice>
              <mc:Fallback>
                <p:oleObj name="Equation" r:id="rId10" imgW="749160" imgH="228600" progId="Equation.DSMT4">
                  <p:embed/>
                  <p:pic>
                    <p:nvPicPr>
                      <p:cNvPr id="0" name=""/>
                      <p:cNvPicPr/>
                      <p:nvPr/>
                    </p:nvPicPr>
                    <p:blipFill>
                      <a:blip r:embed="rId11"/>
                      <a:stretch>
                        <a:fillRect/>
                      </a:stretch>
                    </p:blipFill>
                    <p:spPr>
                      <a:xfrm>
                        <a:off x="8022506" y="2133293"/>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534246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104775" y="200616"/>
            <a:ext cx="12353925" cy="685800"/>
          </a:xfrm>
        </p:spPr>
        <p:txBody>
          <a:bodyPr>
            <a:noAutofit/>
          </a:bodyPr>
          <a:lstStyle/>
          <a:p>
            <a:r>
              <a:rPr lang="en-US" altLang="ko-KR" sz="3800" dirty="0">
                <a:ea typeface="Gulim" panose="020B0600000101010101" pitchFamily="34" charset="-127"/>
              </a:rPr>
              <a:t>Example: Kernel Functions and Kernel K-Means Clustering</a:t>
            </a:r>
            <a:endParaRPr lang="en-US" altLang="zh-CN" sz="3800" dirty="0">
              <a:ea typeface="Gulim" panose="020B0600000101010101" pitchFamily="34" charset="-127"/>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idx="1"/>
              </p:nvPr>
            </p:nvSpPr>
            <p:spPr>
              <a:xfrm>
                <a:off x="632319" y="1154571"/>
                <a:ext cx="11244248" cy="2345186"/>
              </a:xfrm>
            </p:spPr>
            <p:txBody>
              <a:bodyPr/>
              <a:lstStyle/>
              <a:p>
                <a:r>
                  <a:rPr lang="en-US" altLang="ko-KR" sz="2400" dirty="0">
                    <a:ea typeface="Gulim" panose="020B0600000101010101" pitchFamily="34" charset="-127"/>
                  </a:rPr>
                  <a:t>Gaussian radial basis function (RBF)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p>
              <a:p>
                <a:r>
                  <a:rPr lang="en-US" altLang="ko-KR" sz="2400" dirty="0">
                    <a:ea typeface="Gulim" panose="020B0600000101010101" pitchFamily="34" charset="-127"/>
                  </a:rPr>
                  <a:t>Suppose there are 5 original 2-dimensional points: </a:t>
                </a:r>
              </a:p>
              <a:p>
                <a:pPr lvl="1"/>
                <a:r>
                  <a:rPr lang="en-US" altLang="ko-KR" sz="2400" dirty="0">
                    <a:ea typeface="Gulim" panose="020B0600000101010101" pitchFamily="34" charset="-127"/>
                  </a:rPr>
                  <a:t>x</a:t>
                </a:r>
                <a:r>
                  <a:rPr lang="en-US" altLang="ko-KR" sz="2400" baseline="-25000" dirty="0">
                    <a:ea typeface="Gulim" panose="020B0600000101010101" pitchFamily="34" charset="-127"/>
                  </a:rPr>
                  <a:t>1</a:t>
                </a:r>
                <a:r>
                  <a:rPr lang="en-US" altLang="ko-KR" sz="2400" dirty="0">
                    <a:ea typeface="Gulim" panose="020B0600000101010101" pitchFamily="34" charset="-127"/>
                  </a:rPr>
                  <a:t>(0, 0), x</a:t>
                </a:r>
                <a:r>
                  <a:rPr lang="en-US" altLang="ko-KR" sz="2400" baseline="-25000" dirty="0">
                    <a:ea typeface="Gulim" panose="020B0600000101010101" pitchFamily="34" charset="-127"/>
                  </a:rPr>
                  <a:t>2</a:t>
                </a:r>
                <a:r>
                  <a:rPr lang="en-US" altLang="ko-KR" sz="2400" dirty="0">
                    <a:ea typeface="Gulim" panose="020B0600000101010101" pitchFamily="34" charset="-127"/>
                  </a:rPr>
                  <a:t>(4, 4), x</a:t>
                </a:r>
                <a:r>
                  <a:rPr lang="en-US" altLang="ko-KR" sz="2400" baseline="-25000" dirty="0">
                    <a:ea typeface="Gulim" panose="020B0600000101010101" pitchFamily="34" charset="-127"/>
                  </a:rPr>
                  <a:t>3</a:t>
                </a:r>
                <a:r>
                  <a:rPr lang="en-US" altLang="ko-KR" sz="2400" dirty="0">
                    <a:ea typeface="Gulim" panose="020B0600000101010101" pitchFamily="34" charset="-127"/>
                  </a:rPr>
                  <a:t>(-4, 4), x</a:t>
                </a:r>
                <a:r>
                  <a:rPr lang="en-US" altLang="ko-KR" sz="2400" baseline="-25000" dirty="0">
                    <a:ea typeface="Gulim" panose="020B0600000101010101" pitchFamily="34" charset="-127"/>
                  </a:rPr>
                  <a:t>4</a:t>
                </a:r>
                <a:r>
                  <a:rPr lang="en-US" altLang="ko-KR" sz="2400" dirty="0">
                    <a:ea typeface="Gulim" panose="020B0600000101010101" pitchFamily="34" charset="-127"/>
                  </a:rPr>
                  <a:t>(-4, -4), x</a:t>
                </a:r>
                <a:r>
                  <a:rPr lang="en-US" altLang="ko-KR" sz="2400" baseline="-25000" dirty="0">
                    <a:ea typeface="Gulim" panose="020B0600000101010101" pitchFamily="34" charset="-127"/>
                  </a:rPr>
                  <a:t>5</a:t>
                </a:r>
                <a:r>
                  <a:rPr lang="en-US" altLang="ko-KR" sz="2400" dirty="0">
                    <a:ea typeface="Gulim" panose="020B0600000101010101" pitchFamily="34" charset="-127"/>
                  </a:rPr>
                  <a:t>(4, -4) </a:t>
                </a:r>
              </a:p>
              <a:p>
                <a:r>
                  <a:rPr lang="en-US" altLang="ko-KR" sz="2400" b="0" dirty="0">
                    <a:ea typeface="Gulim" panose="020B0600000101010101" pitchFamily="34" charset="-127"/>
                  </a:rPr>
                  <a:t>If we set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𝜎</m:t>
                    </m:r>
                  </m:oMath>
                </a14:m>
                <a:r>
                  <a:rPr lang="en-US" altLang="ko-KR" sz="2400" dirty="0">
                    <a:ea typeface="Gulim" panose="020B0600000101010101" pitchFamily="34" charset="-127"/>
                  </a:rPr>
                  <a:t> to 4, we will have the following points in the kernel space</a:t>
                </a:r>
              </a:p>
              <a:p>
                <a:pPr lvl="1"/>
                <a:r>
                  <a:rPr lang="en-US" altLang="ko-KR" sz="2400" dirty="0">
                    <a:ea typeface="Gulim" panose="020B0600000101010101" pitchFamily="34" charset="-127"/>
                  </a:rPr>
                  <a:t>E.g., </a:t>
                </a:r>
                <a14:m>
                  <m:oMath xmlns:m="http://schemas.openxmlformats.org/officeDocument/2006/math">
                    <m:sSup>
                      <m:sSupPr>
                        <m:ctrlPr>
                          <a:rPr lang="en-US" altLang="ko-KR" sz="2400" b="0" i="1" smtClean="0">
                            <a:latin typeface="Cambria Math" panose="02040503050406030204" pitchFamily="18" charset="0"/>
                            <a:ea typeface="Gulim" panose="020B0600000101010101" pitchFamily="34" charset="-127"/>
                          </a:rPr>
                        </m:ctrlPr>
                      </m:sSupPr>
                      <m:e>
                        <m:d>
                          <m:dPr>
                            <m:begChr m:val="|"/>
                            <m:endChr m:val="|"/>
                            <m:ctrlPr>
                              <a:rPr lang="en-US" altLang="ko-KR" sz="2400" b="0" i="1" smtClean="0">
                                <a:latin typeface="Cambria Math" panose="02040503050406030204" pitchFamily="18" charset="0"/>
                                <a:ea typeface="Gulim" panose="020B0600000101010101" pitchFamily="34" charset="-127"/>
                              </a:rPr>
                            </m:ctrlPr>
                          </m:dPr>
                          <m:e>
                            <m:d>
                              <m:dPr>
                                <m:begChr m:val="|"/>
                                <m:endChr m:val="|"/>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1" smtClean="0">
                            <a:latin typeface="Cambria Math" panose="02040503050406030204" pitchFamily="18" charset="0"/>
                            <a:ea typeface="Gulim" panose="020B0600000101010101" pitchFamily="34" charset="-127"/>
                          </a:rPr>
                          <m:t>2</m:t>
                        </m:r>
                      </m:sup>
                    </m:sSup>
                    <m:r>
                      <a:rPr lang="en-US" altLang="ko-KR" sz="2400" b="0" i="1" smtClean="0">
                        <a:latin typeface="Cambria Math" panose="02040503050406030204" pitchFamily="18" charset="0"/>
                        <a:ea typeface="Gulim" panose="020B0600000101010101" pitchFamily="34" charset="-127"/>
                      </a:rPr>
                      <m:t>=32</m:t>
                    </m:r>
                  </m:oMath>
                </a14:m>
                <a:r>
                  <a:rPr lang="en-US" altLang="ko-KR" sz="2400" dirty="0">
                    <a:ea typeface="Gulim" panose="020B0600000101010101" pitchFamily="34" charset="-127"/>
                  </a:rPr>
                  <a:t>, thus,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𝐾</m:t>
                    </m:r>
                    <m:d>
                      <m:dPr>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m:t>
                        </m:r>
                        <m:f>
                          <m:fPr>
                            <m:ctrlPr>
                              <a:rPr lang="en-US" altLang="ko-KR" sz="2400" b="0" i="1" smtClean="0">
                                <a:latin typeface="Cambria Math" panose="02040503050406030204" pitchFamily="18" charset="0"/>
                                <a:ea typeface="Gulim" panose="020B0600000101010101" pitchFamily="34" charset="-127"/>
                              </a:rPr>
                            </m:ctrlPr>
                          </m:fPr>
                          <m:num>
                            <m:r>
                              <a:rPr lang="en-US" altLang="ko-KR" sz="2400" b="0" i="1" smtClean="0">
                                <a:latin typeface="Cambria Math" panose="02040503050406030204" pitchFamily="18" charset="0"/>
                                <a:ea typeface="Gulim" panose="020B0600000101010101" pitchFamily="34" charset="-127"/>
                              </a:rPr>
                              <m:t>32</m:t>
                            </m:r>
                          </m:num>
                          <m:den>
                            <m:r>
                              <a:rPr lang="en-US" altLang="ko-KR" sz="2400" b="0" i="1" smtClean="0">
                                <a:latin typeface="Cambria Math" panose="02040503050406030204" pitchFamily="18" charset="0"/>
                                <a:ea typeface="Gulim" panose="020B0600000101010101" pitchFamily="34" charset="-127"/>
                              </a:rPr>
                              <m:t>2⋅</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4</m:t>
                                </m:r>
                              </m:e>
                              <m:sup>
                                <m:r>
                                  <a:rPr lang="en-US" altLang="ko-KR" sz="2400" b="0" i="1" smtClean="0">
                                    <a:latin typeface="Cambria Math" panose="02040503050406030204" pitchFamily="18" charset="0"/>
                                    <a:ea typeface="Gulim" panose="020B0600000101010101" pitchFamily="34" charset="-127"/>
                                  </a:rPr>
                                  <m:t>2</m:t>
                                </m:r>
                              </m:sup>
                            </m:sSup>
                          </m:den>
                        </m:f>
                      </m:sup>
                    </m:sSup>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−1</m:t>
                        </m:r>
                      </m:sup>
                    </m:sSup>
                  </m:oMath>
                </a14:m>
                <a:endParaRPr lang="en-US" altLang="ko-KR" sz="2400" dirty="0">
                  <a:ea typeface="Gulim" panose="020B0600000101010101" pitchFamily="34" charset="-127"/>
                </a:endParaRPr>
              </a:p>
            </p:txBody>
          </p:sp>
        </mc:Choice>
        <mc:Fallback xmlns="">
          <p:sp>
            <p:nvSpPr>
              <p:cNvPr id="29699" name="Rectangle 1027"/>
              <p:cNvSpPr>
                <a:spLocks noGrp="1" noRot="1" noChangeAspect="1" noMove="1" noResize="1" noEditPoints="1" noAdjustHandles="1" noChangeArrowheads="1" noChangeShapeType="1" noTextEdit="1"/>
              </p:cNvSpPr>
              <p:nvPr>
                <p:ph idx="1"/>
              </p:nvPr>
            </p:nvSpPr>
            <p:spPr>
              <a:xfrm>
                <a:off x="632319" y="1154571"/>
                <a:ext cx="11244248" cy="2345186"/>
              </a:xfrm>
              <a:blipFill>
                <a:blip r:embed="rId4"/>
                <a:stretch>
                  <a:fillRect l="-434" t="-2078" b="-6494"/>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nvPr>
        </p:nvGraphicFramePr>
        <p:xfrm>
          <a:off x="7659295" y="1080855"/>
          <a:ext cx="2045958" cy="508056"/>
        </p:xfrm>
        <a:graphic>
          <a:graphicData uri="http://schemas.openxmlformats.org/presentationml/2006/ole">
            <mc:AlternateContent xmlns:mc="http://schemas.openxmlformats.org/markup-compatibility/2006">
              <mc:Choice xmlns:v="urn:schemas-microsoft-com:vml" Requires="v">
                <p:oleObj spid="_x0000_s7227" name="Equation" r:id="rId5" imgW="749160" imgH="228600" progId="Equation.DSMT4">
                  <p:embed/>
                </p:oleObj>
              </mc:Choice>
              <mc:Fallback>
                <p:oleObj name="Equation" r:id="rId5" imgW="749160" imgH="228600" progId="Equation.DSMT4">
                  <p:embed/>
                  <p:pic>
                    <p:nvPicPr>
                      <p:cNvPr id="0" name=""/>
                      <p:cNvPicPr/>
                      <p:nvPr/>
                    </p:nvPicPr>
                    <p:blipFill>
                      <a:blip r:embed="rId6"/>
                      <a:stretch>
                        <a:fillRect/>
                      </a:stretch>
                    </p:blipFill>
                    <p:spPr>
                      <a:xfrm>
                        <a:off x="7659295" y="1080855"/>
                        <a:ext cx="2045958" cy="50805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175438910"/>
                  </p:ext>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gridCol w="509881"/>
                    <a:gridCol w="509881"/>
                  </a:tblGrid>
                  <a:tr h="381000">
                    <a:tc>
                      <a:txBody>
                        <a:bodyPr/>
                        <a:lstStyle/>
                        <a:p>
                          <a:endParaRPr lang="en-US" dirty="0"/>
                        </a:p>
                      </a:txBody>
                      <a:tcPr/>
                    </a:tc>
                    <a:tc>
                      <a:txBody>
                        <a:bodyPr/>
                        <a:lstStyle/>
                        <a:p>
                          <a:endParaRPr lang="en-US"/>
                        </a:p>
                      </a:txBody>
                      <a:tcPr>
                        <a:blipFill rotWithShape="0">
                          <a:blip r:embed="rId7"/>
                          <a:stretch>
                            <a:fillRect l="-101190" t="-1587" r="-104762" b="-523810"/>
                          </a:stretch>
                        </a:blipFill>
                      </a:tcPr>
                    </a:tc>
                    <a:tc>
                      <a:txBody>
                        <a:bodyPr/>
                        <a:lstStyle/>
                        <a:p>
                          <a:endParaRPr lang="en-US"/>
                        </a:p>
                      </a:txBody>
                      <a:tcPr>
                        <a:blipFill rotWithShape="0">
                          <a:blip r:embed="rId7"/>
                          <a:stretch>
                            <a:fillRect l="-201190" t="-1587" r="-4762" b="-523810"/>
                          </a:stretch>
                        </a:blipFill>
                      </a:tcPr>
                    </a:tc>
                  </a:tr>
                  <a:tr h="381000">
                    <a:tc>
                      <a:txBody>
                        <a:bodyPr/>
                        <a:lstStyle/>
                        <a:p>
                          <a:pPr algn="ctr"/>
                          <a:r>
                            <a:rPr lang="en-US" i="1" dirty="0" smtClean="0"/>
                            <a:t>x</a:t>
                          </a:r>
                          <a:r>
                            <a:rPr lang="en-US" i="1" baseline="-25000" dirty="0" smtClean="0"/>
                            <a:t>1</a:t>
                          </a:r>
                          <a:endParaRPr lang="en-US" i="1" baseline="-25000" dirty="0"/>
                        </a:p>
                      </a:txBody>
                      <a:tcPr/>
                    </a:tc>
                    <a:tc>
                      <a:txBody>
                        <a:bodyPr/>
                        <a:lstStyle/>
                        <a:p>
                          <a:endParaRPr lang="en-US"/>
                        </a:p>
                      </a:txBody>
                      <a:tcPr>
                        <a:blipFill rotWithShape="0">
                          <a:blip r:embed="rId7"/>
                          <a:stretch>
                            <a:fillRect l="-101190" t="-103226" r="-104762" b="-432258"/>
                          </a:stretch>
                        </a:blipFill>
                      </a:tcPr>
                    </a:tc>
                    <a:tc>
                      <a:txBody>
                        <a:bodyPr/>
                        <a:lstStyle/>
                        <a:p>
                          <a:endParaRPr lang="en-US"/>
                        </a:p>
                      </a:txBody>
                      <a:tcPr>
                        <a:blipFill rotWithShape="0">
                          <a:blip r:embed="rId7"/>
                          <a:stretch>
                            <a:fillRect l="-201190" t="-103226" r="-4762" b="-432258"/>
                          </a:stretch>
                        </a:blipFill>
                      </a:tcPr>
                    </a:tc>
                  </a:tr>
                  <a:tr h="381000">
                    <a:tc>
                      <a:txBody>
                        <a:bodyPr/>
                        <a:lstStyle/>
                        <a:p>
                          <a:pPr algn="ctr"/>
                          <a:r>
                            <a:rPr lang="en-US" i="1" dirty="0" smtClean="0"/>
                            <a:t>x</a:t>
                          </a:r>
                          <a:r>
                            <a:rPr lang="en-US" i="1" baseline="-25000" dirty="0" smtClean="0"/>
                            <a:t>2</a:t>
                          </a:r>
                          <a:endParaRPr lang="en-US" i="1" baseline="-25000" dirty="0"/>
                        </a:p>
                      </a:txBody>
                      <a:tcPr/>
                    </a:tc>
                    <a:tc>
                      <a:txBody>
                        <a:bodyPr/>
                        <a:lstStyle/>
                        <a:p>
                          <a:endParaRPr lang="en-US"/>
                        </a:p>
                      </a:txBody>
                      <a:tcPr>
                        <a:blipFill rotWithShape="0">
                          <a:blip r:embed="rId7"/>
                          <a:stretch>
                            <a:fillRect l="-101190" t="-200000" r="-104762" b="-325397"/>
                          </a:stretch>
                        </a:blipFill>
                      </a:tcPr>
                    </a:tc>
                    <a:tc>
                      <a:txBody>
                        <a:bodyPr/>
                        <a:lstStyle/>
                        <a:p>
                          <a:endParaRPr lang="en-US"/>
                        </a:p>
                      </a:txBody>
                      <a:tcPr>
                        <a:blipFill rotWithShape="0">
                          <a:blip r:embed="rId7"/>
                          <a:stretch>
                            <a:fillRect l="-201190" t="-200000" r="-4762" b="-3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3</a:t>
                          </a:r>
                        </a:p>
                      </a:txBody>
                      <a:tcPr/>
                    </a:tc>
                    <a:tc>
                      <a:txBody>
                        <a:bodyPr/>
                        <a:lstStyle/>
                        <a:p>
                          <a:endParaRPr lang="en-US"/>
                        </a:p>
                      </a:txBody>
                      <a:tcPr>
                        <a:blipFill rotWithShape="0">
                          <a:blip r:embed="rId7"/>
                          <a:stretch>
                            <a:fillRect l="-101190" t="-300000" r="-104762" b="-225397"/>
                          </a:stretch>
                        </a:blipFill>
                      </a:tcPr>
                    </a:tc>
                    <a:tc>
                      <a:txBody>
                        <a:bodyPr/>
                        <a:lstStyle/>
                        <a:p>
                          <a:endParaRPr lang="en-US"/>
                        </a:p>
                      </a:txBody>
                      <a:tcPr>
                        <a:blipFill rotWithShape="0">
                          <a:blip r:embed="rId7"/>
                          <a:stretch>
                            <a:fillRect l="-201190" t="-300000" r="-4762" b="-2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4</a:t>
                          </a:r>
                        </a:p>
                      </a:txBody>
                      <a:tcPr/>
                    </a:tc>
                    <a:tc>
                      <a:txBody>
                        <a:bodyPr/>
                        <a:lstStyle/>
                        <a:p>
                          <a:endParaRPr lang="en-US"/>
                        </a:p>
                      </a:txBody>
                      <a:tcPr>
                        <a:blipFill rotWithShape="0">
                          <a:blip r:embed="rId7"/>
                          <a:stretch>
                            <a:fillRect l="-101190" t="-406452" r="-104762" b="-129032"/>
                          </a:stretch>
                        </a:blipFill>
                      </a:tcPr>
                    </a:tc>
                    <a:tc>
                      <a:txBody>
                        <a:bodyPr/>
                        <a:lstStyle/>
                        <a:p>
                          <a:endParaRPr lang="en-US"/>
                        </a:p>
                      </a:txBody>
                      <a:tcPr>
                        <a:blipFill rotWithShape="0">
                          <a:blip r:embed="rId7"/>
                          <a:stretch>
                            <a:fillRect l="-201190" t="-406452" r="-4762" b="-129032"/>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5</a:t>
                          </a:r>
                        </a:p>
                      </a:txBody>
                      <a:tcPr/>
                    </a:tc>
                    <a:tc>
                      <a:txBody>
                        <a:bodyPr/>
                        <a:lstStyle/>
                        <a:p>
                          <a:endParaRPr lang="en-US"/>
                        </a:p>
                      </a:txBody>
                      <a:tcPr>
                        <a:blipFill rotWithShape="0">
                          <a:blip r:embed="rId7"/>
                          <a:stretch>
                            <a:fillRect l="-101190" t="-498413" r="-104762" b="-26984"/>
                          </a:stretch>
                        </a:blipFill>
                      </a:tcPr>
                    </a:tc>
                    <a:tc>
                      <a:txBody>
                        <a:bodyPr/>
                        <a:lstStyle/>
                        <a:p>
                          <a:endParaRPr lang="en-US"/>
                        </a:p>
                      </a:txBody>
                      <a:tcPr>
                        <a:blipFill rotWithShape="0">
                          <a:blip r:embed="rId7"/>
                          <a:stretch>
                            <a:fillRect l="-201190" t="-498413" r="-4762" b="-2698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extLst>
                        <a:ext uri="{9D8B030D-6E8A-4147-A177-3AD203B41FA5}">
                          <a16:colId xmlns:a16="http://schemas.microsoft.com/office/drawing/2014/main" val="20000"/>
                        </a:ext>
                      </a:extLst>
                    </a:gridCol>
                    <a:gridCol w="1673121">
                      <a:extLst>
                        <a:ext uri="{9D8B030D-6E8A-4147-A177-3AD203B41FA5}">
                          <a16:colId xmlns:a16="http://schemas.microsoft.com/office/drawing/2014/main" val="20001"/>
                        </a:ext>
                      </a:extLst>
                    </a:gridCol>
                    <a:gridCol w="1084491">
                      <a:extLst>
                        <a:ext uri="{9D8B030D-6E8A-4147-A177-3AD203B41FA5}">
                          <a16:colId xmlns:a16="http://schemas.microsoft.com/office/drawing/2014/main" val="20002"/>
                        </a:ext>
                      </a:extLst>
                    </a:gridCol>
                    <a:gridCol w="1176951">
                      <a:extLst>
                        <a:ext uri="{9D8B030D-6E8A-4147-A177-3AD203B41FA5}">
                          <a16:colId xmlns:a16="http://schemas.microsoft.com/office/drawing/2014/main" val="20003"/>
                        </a:ext>
                      </a:extLst>
                    </a:gridCol>
                    <a:gridCol w="1358019">
                      <a:extLst>
                        <a:ext uri="{9D8B030D-6E8A-4147-A177-3AD203B41FA5}">
                          <a16:colId xmlns:a16="http://schemas.microsoft.com/office/drawing/2014/main" val="20004"/>
                        </a:ext>
                      </a:extLst>
                    </a:gridCol>
                  </a:tblGrid>
                  <a:tr h="457805">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55500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extLst>
                      <a:ext uri="{0D108BD9-81ED-4DB2-BD59-A6C34878D82A}">
                        <a16:rowId xmlns:a16="http://schemas.microsoft.com/office/drawing/2014/main" val="10001"/>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2"/>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extLst>
                      <a:ext uri="{0D108BD9-81ED-4DB2-BD59-A6C34878D82A}">
                        <a16:rowId xmlns:a16="http://schemas.microsoft.com/office/drawing/2014/main" val="10003"/>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4"/>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34606665"/>
                  </p:ext>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457805">
                    <a:tc>
                      <a:txBody>
                        <a:bodyPr/>
                        <a:lstStyle/>
                        <a:p>
                          <a:endParaRPr lang="en-US"/>
                        </a:p>
                      </a:txBody>
                      <a:tcPr>
                        <a:blipFill rotWithShape="0">
                          <a:blip r:embed="rId8"/>
                          <a:stretch>
                            <a:fillRect l="-562" t="-1333" r="-491011" b="-461333"/>
                          </a:stretch>
                        </a:blipFill>
                      </a:tcPr>
                    </a:tc>
                    <a:tc>
                      <a:txBody>
                        <a:bodyPr/>
                        <a:lstStyle/>
                        <a:p>
                          <a:endParaRPr lang="en-US"/>
                        </a:p>
                      </a:txBody>
                      <a:tcPr>
                        <a:blipFill rotWithShape="0">
                          <a:blip r:embed="rId8"/>
                          <a:stretch>
                            <a:fillRect l="-65091" t="-1333" r="-217818" b="-461333"/>
                          </a:stretch>
                        </a:blipFill>
                      </a:tcPr>
                    </a:tc>
                    <a:tc>
                      <a:txBody>
                        <a:bodyPr/>
                        <a:lstStyle/>
                        <a:p>
                          <a:endParaRPr lang="en-US"/>
                        </a:p>
                      </a:txBody>
                      <a:tcPr>
                        <a:blipFill rotWithShape="0">
                          <a:blip r:embed="rId8"/>
                          <a:stretch>
                            <a:fillRect l="-255056" t="-1333" r="-236517" b="-461333"/>
                          </a:stretch>
                        </a:blipFill>
                      </a:tcPr>
                    </a:tc>
                    <a:tc>
                      <a:txBody>
                        <a:bodyPr/>
                        <a:lstStyle/>
                        <a:p>
                          <a:endParaRPr lang="en-US"/>
                        </a:p>
                      </a:txBody>
                      <a:tcPr>
                        <a:blipFill rotWithShape="0">
                          <a:blip r:embed="rId8"/>
                          <a:stretch>
                            <a:fillRect l="-327461" t="-1333" r="-118135" b="-461333"/>
                          </a:stretch>
                        </a:blipFill>
                      </a:tcPr>
                    </a:tc>
                    <a:tc>
                      <a:txBody>
                        <a:bodyPr/>
                        <a:lstStyle/>
                        <a:p>
                          <a:endParaRPr lang="en-US"/>
                        </a:p>
                      </a:txBody>
                      <a:tcPr>
                        <a:blipFill rotWithShape="0">
                          <a:blip r:embed="rId8"/>
                          <a:stretch>
                            <a:fillRect l="-369955" t="-1333" r="-2242" b="-461333"/>
                          </a:stretch>
                        </a:blipFill>
                      </a:tcPr>
                    </a:tc>
                  </a:tr>
                  <a:tr h="570738">
                    <a:tc>
                      <a:txBody>
                        <a:bodyPr/>
                        <a:lstStyle/>
                        <a:p>
                          <a:endParaRPr lang="en-US"/>
                        </a:p>
                      </a:txBody>
                      <a:tcPr>
                        <a:blipFill rotWithShape="0">
                          <a:blip r:embed="rId8"/>
                          <a:stretch>
                            <a:fillRect l="-562" t="-80851" r="-491011" b="-268085"/>
                          </a:stretch>
                        </a:blipFill>
                      </a:tcPr>
                    </a:tc>
                    <a:tc>
                      <a:txBody>
                        <a:bodyPr/>
                        <a:lstStyle/>
                        <a:p>
                          <a:endParaRPr lang="en-US"/>
                        </a:p>
                      </a:txBody>
                      <a:tcPr>
                        <a:blipFill rotWithShape="0">
                          <a:blip r:embed="rId8"/>
                          <a:stretch>
                            <a:fillRect l="-65091" t="-80851" r="-217818" b="-268085"/>
                          </a:stretch>
                        </a:blipFill>
                      </a:tcPr>
                    </a:tc>
                    <a:tc>
                      <a:txBody>
                        <a:bodyPr/>
                        <a:lstStyle/>
                        <a:p>
                          <a:endParaRPr lang="en-US"/>
                        </a:p>
                      </a:txBody>
                      <a:tcPr>
                        <a:blipFill rotWithShape="0">
                          <a:blip r:embed="rId8"/>
                          <a:stretch>
                            <a:fillRect l="-255056" t="-80851" r="-236517" b="-268085"/>
                          </a:stretch>
                        </a:blipFill>
                      </a:tcPr>
                    </a:tc>
                    <a:tc>
                      <a:txBody>
                        <a:bodyPr/>
                        <a:lstStyle/>
                        <a:p>
                          <a:endParaRPr lang="en-US"/>
                        </a:p>
                      </a:txBody>
                      <a:tcPr>
                        <a:blipFill rotWithShape="0">
                          <a:blip r:embed="rId8"/>
                          <a:stretch>
                            <a:fillRect l="-327461" t="-80851" r="-118135" b="-268085"/>
                          </a:stretch>
                        </a:blipFill>
                      </a:tcPr>
                    </a:tc>
                    <a:tc>
                      <a:txBody>
                        <a:bodyPr/>
                        <a:lstStyle/>
                        <a:p>
                          <a:endParaRPr lang="en-US"/>
                        </a:p>
                      </a:txBody>
                      <a:tcPr>
                        <a:blipFill rotWithShape="0">
                          <a:blip r:embed="rId8"/>
                          <a:stretch>
                            <a:fillRect l="-369955" t="-80851" r="-2242" b="-268085"/>
                          </a:stretch>
                        </a:blipFill>
                      </a:tcPr>
                    </a:tc>
                  </a:tr>
                  <a:tr h="381000">
                    <a:tc>
                      <a:txBody>
                        <a:bodyPr/>
                        <a:lstStyle/>
                        <a:p>
                          <a:endParaRPr lang="en-US"/>
                        </a:p>
                      </a:txBody>
                      <a:tcPr>
                        <a:blipFill rotWithShape="0">
                          <a:blip r:embed="rId8"/>
                          <a:stretch>
                            <a:fillRect l="-562" t="-274194" r="-491011" b="-306452"/>
                          </a:stretch>
                        </a:blipFill>
                      </a:tcPr>
                    </a:tc>
                    <a:tc>
                      <a:txBody>
                        <a:bodyPr/>
                        <a:lstStyle/>
                        <a:p>
                          <a:endParaRPr lang="en-US"/>
                        </a:p>
                      </a:txBody>
                      <a:tcPr>
                        <a:blipFill rotWithShape="0">
                          <a:blip r:embed="rId8"/>
                          <a:stretch>
                            <a:fillRect l="-65091" t="-274194" r="-217818" b="-306452"/>
                          </a:stretch>
                        </a:blipFill>
                      </a:tcPr>
                    </a:tc>
                    <a:tc>
                      <a:txBody>
                        <a:bodyPr/>
                        <a:lstStyle/>
                        <a:p>
                          <a:endParaRPr lang="en-US"/>
                        </a:p>
                      </a:txBody>
                      <a:tcPr>
                        <a:blipFill rotWithShape="0">
                          <a:blip r:embed="rId8"/>
                          <a:stretch>
                            <a:fillRect l="-255056" t="-274194" r="-236517" b="-306452"/>
                          </a:stretch>
                        </a:blipFill>
                      </a:tcPr>
                    </a:tc>
                    <a:tc>
                      <a:txBody>
                        <a:bodyPr/>
                        <a:lstStyle/>
                        <a:p>
                          <a:endParaRPr lang="en-US"/>
                        </a:p>
                      </a:txBody>
                      <a:tcPr>
                        <a:blipFill rotWithShape="0">
                          <a:blip r:embed="rId8"/>
                          <a:stretch>
                            <a:fillRect l="-327461" t="-274194" r="-118135" b="-306452"/>
                          </a:stretch>
                        </a:blipFill>
                      </a:tcPr>
                    </a:tc>
                    <a:tc>
                      <a:txBody>
                        <a:bodyPr/>
                        <a:lstStyle/>
                        <a:p>
                          <a:endParaRPr lang="en-US"/>
                        </a:p>
                      </a:txBody>
                      <a:tcPr>
                        <a:blipFill rotWithShape="0">
                          <a:blip r:embed="rId8"/>
                          <a:stretch>
                            <a:fillRect l="-369955" t="-274194" r="-2242" b="-306452"/>
                          </a:stretch>
                        </a:blipFill>
                      </a:tcPr>
                    </a:tc>
                  </a:tr>
                  <a:tr h="381000">
                    <a:tc>
                      <a:txBody>
                        <a:bodyPr/>
                        <a:lstStyle/>
                        <a:p>
                          <a:endParaRPr lang="en-US"/>
                        </a:p>
                      </a:txBody>
                      <a:tcPr>
                        <a:blipFill rotWithShape="0">
                          <a:blip r:embed="rId8"/>
                          <a:stretch>
                            <a:fillRect l="-562" t="-368254" r="-491011" b="-201587"/>
                          </a:stretch>
                        </a:blipFill>
                      </a:tcPr>
                    </a:tc>
                    <a:tc>
                      <a:txBody>
                        <a:bodyPr/>
                        <a:lstStyle/>
                        <a:p>
                          <a:endParaRPr lang="en-US"/>
                        </a:p>
                      </a:txBody>
                      <a:tcPr>
                        <a:blipFill rotWithShape="0">
                          <a:blip r:embed="rId8"/>
                          <a:stretch>
                            <a:fillRect l="-65091" t="-368254" r="-217818" b="-201587"/>
                          </a:stretch>
                        </a:blipFill>
                      </a:tcPr>
                    </a:tc>
                    <a:tc>
                      <a:txBody>
                        <a:bodyPr/>
                        <a:lstStyle/>
                        <a:p>
                          <a:endParaRPr lang="en-US"/>
                        </a:p>
                      </a:txBody>
                      <a:tcPr>
                        <a:blipFill rotWithShape="0">
                          <a:blip r:embed="rId8"/>
                          <a:stretch>
                            <a:fillRect l="-255056" t="-368254" r="-236517" b="-201587"/>
                          </a:stretch>
                        </a:blipFill>
                      </a:tcPr>
                    </a:tc>
                    <a:tc>
                      <a:txBody>
                        <a:bodyPr/>
                        <a:lstStyle/>
                        <a:p>
                          <a:endParaRPr lang="en-US"/>
                        </a:p>
                      </a:txBody>
                      <a:tcPr>
                        <a:blipFill rotWithShape="0">
                          <a:blip r:embed="rId8"/>
                          <a:stretch>
                            <a:fillRect l="-327461" t="-368254" r="-118135" b="-201587"/>
                          </a:stretch>
                        </a:blipFill>
                      </a:tcPr>
                    </a:tc>
                    <a:tc>
                      <a:txBody>
                        <a:bodyPr/>
                        <a:lstStyle/>
                        <a:p>
                          <a:endParaRPr lang="en-US"/>
                        </a:p>
                      </a:txBody>
                      <a:tcPr>
                        <a:blipFill rotWithShape="0">
                          <a:blip r:embed="rId8"/>
                          <a:stretch>
                            <a:fillRect l="-369955" t="-368254" r="-2242" b="-201587"/>
                          </a:stretch>
                        </a:blipFill>
                      </a:tcPr>
                    </a:tc>
                  </a:tr>
                  <a:tr h="381000">
                    <a:tc>
                      <a:txBody>
                        <a:bodyPr/>
                        <a:lstStyle/>
                        <a:p>
                          <a:endParaRPr lang="en-US"/>
                        </a:p>
                      </a:txBody>
                      <a:tcPr>
                        <a:blipFill rotWithShape="0">
                          <a:blip r:embed="rId8"/>
                          <a:stretch>
                            <a:fillRect l="-562" t="-475806" r="-491011" b="-104839"/>
                          </a:stretch>
                        </a:blipFill>
                      </a:tcPr>
                    </a:tc>
                    <a:tc>
                      <a:txBody>
                        <a:bodyPr/>
                        <a:lstStyle/>
                        <a:p>
                          <a:endParaRPr lang="en-US"/>
                        </a:p>
                      </a:txBody>
                      <a:tcPr>
                        <a:blipFill rotWithShape="0">
                          <a:blip r:embed="rId8"/>
                          <a:stretch>
                            <a:fillRect l="-65091" t="-475806" r="-217818" b="-104839"/>
                          </a:stretch>
                        </a:blipFill>
                      </a:tcPr>
                    </a:tc>
                    <a:tc>
                      <a:txBody>
                        <a:bodyPr/>
                        <a:lstStyle/>
                        <a:p>
                          <a:endParaRPr lang="en-US"/>
                        </a:p>
                      </a:txBody>
                      <a:tcPr>
                        <a:blipFill rotWithShape="0">
                          <a:blip r:embed="rId8"/>
                          <a:stretch>
                            <a:fillRect l="-255056" t="-475806" r="-236517" b="-104839"/>
                          </a:stretch>
                        </a:blipFill>
                      </a:tcPr>
                    </a:tc>
                    <a:tc>
                      <a:txBody>
                        <a:bodyPr/>
                        <a:lstStyle/>
                        <a:p>
                          <a:endParaRPr lang="en-US"/>
                        </a:p>
                      </a:txBody>
                      <a:tcPr>
                        <a:blipFill rotWithShape="0">
                          <a:blip r:embed="rId8"/>
                          <a:stretch>
                            <a:fillRect l="-327461" t="-475806" r="-118135" b="-104839"/>
                          </a:stretch>
                        </a:blipFill>
                      </a:tcPr>
                    </a:tc>
                    <a:tc>
                      <a:txBody>
                        <a:bodyPr/>
                        <a:lstStyle/>
                        <a:p>
                          <a:endParaRPr lang="en-US"/>
                        </a:p>
                      </a:txBody>
                      <a:tcPr>
                        <a:blipFill rotWithShape="0">
                          <a:blip r:embed="rId8"/>
                          <a:stretch>
                            <a:fillRect l="-369955" t="-475806" r="-2242" b="-104839"/>
                          </a:stretch>
                        </a:blipFill>
                      </a:tcPr>
                    </a:tc>
                  </a:tr>
                  <a:tr h="381000">
                    <a:tc>
                      <a:txBody>
                        <a:bodyPr/>
                        <a:lstStyle/>
                        <a:p>
                          <a:endParaRPr lang="en-US"/>
                        </a:p>
                      </a:txBody>
                      <a:tcPr>
                        <a:blipFill rotWithShape="0">
                          <a:blip r:embed="rId8"/>
                          <a:stretch>
                            <a:fillRect l="-562" t="-566667" r="-491011" b="-3175"/>
                          </a:stretch>
                        </a:blipFill>
                      </a:tcPr>
                    </a:tc>
                    <a:tc>
                      <a:txBody>
                        <a:bodyPr/>
                        <a:lstStyle/>
                        <a:p>
                          <a:endParaRPr lang="en-US"/>
                        </a:p>
                      </a:txBody>
                      <a:tcPr>
                        <a:blipFill rotWithShape="0">
                          <a:blip r:embed="rId8"/>
                          <a:stretch>
                            <a:fillRect l="-65091" t="-566667" r="-217818" b="-3175"/>
                          </a:stretch>
                        </a:blipFill>
                      </a:tcPr>
                    </a:tc>
                    <a:tc>
                      <a:txBody>
                        <a:bodyPr/>
                        <a:lstStyle/>
                        <a:p>
                          <a:endParaRPr lang="en-US"/>
                        </a:p>
                      </a:txBody>
                      <a:tcPr>
                        <a:blipFill rotWithShape="0">
                          <a:blip r:embed="rId8"/>
                          <a:stretch>
                            <a:fillRect l="-255056" t="-566667" r="-236517" b="-3175"/>
                          </a:stretch>
                        </a:blipFill>
                      </a:tcPr>
                    </a:tc>
                    <a:tc>
                      <a:txBody>
                        <a:bodyPr/>
                        <a:lstStyle/>
                        <a:p>
                          <a:endParaRPr lang="en-US"/>
                        </a:p>
                      </a:txBody>
                      <a:tcPr>
                        <a:blipFill rotWithShape="0">
                          <a:blip r:embed="rId8"/>
                          <a:stretch>
                            <a:fillRect l="-327461" t="-566667" r="-118135" b="-3175"/>
                          </a:stretch>
                        </a:blipFill>
                      </a:tcPr>
                    </a:tc>
                    <a:tc>
                      <a:txBody>
                        <a:bodyPr/>
                        <a:lstStyle/>
                        <a:p>
                          <a:endParaRPr lang="en-US"/>
                        </a:p>
                      </a:txBody>
                      <a:tcPr>
                        <a:blipFill rotWithShape="0">
                          <a:blip r:embed="rId8"/>
                          <a:stretch>
                            <a:fillRect l="-369955" t="-566667" r="-2242" b="-3175"/>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616720"/>
                <a:ext cx="2815628" cy="400110"/>
              </a:xfrm>
              <a:prstGeom prst="rect">
                <a:avLst/>
              </a:prstGeom>
              <a:solidFill>
                <a:srgbClr val="92D050"/>
              </a:solidFill>
            </p:spPr>
            <p:txBody>
              <a:bodyPr wrap="square" rtlCol="0">
                <a:spAutoFit/>
              </a:bodyPr>
              <a:lstStyle/>
              <a:p>
                <a:pPr algn="ctr" defTabSz="457189">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616720"/>
                <a:ext cx="2815628" cy="400110"/>
              </a:xfrm>
              <a:prstGeom prst="rect">
                <a:avLst/>
              </a:prstGeom>
              <a:blipFill rotWithShape="0">
                <a:blip r:embed="rId9"/>
                <a:stretch>
                  <a:fillRect l="-2165" t="-7576" r="-1948" b="-25758"/>
                </a:stretch>
              </a:blipFill>
            </p:spPr>
            <p:txBody>
              <a:bodyPr/>
              <a:lstStyle/>
              <a:p>
                <a:r>
                  <a:rPr lang="en-US">
                    <a:noFill/>
                  </a:rPr>
                  <a:t> </a:t>
                </a:r>
              </a:p>
            </p:txBody>
          </p:sp>
        </mc:Fallback>
      </mc:AlternateContent>
      <p:sp>
        <p:nvSpPr>
          <p:cNvPr id="9" name="TextBox 8"/>
          <p:cNvSpPr txBox="1"/>
          <p:nvPr/>
        </p:nvSpPr>
        <p:spPr>
          <a:xfrm>
            <a:off x="2009371" y="3727571"/>
            <a:ext cx="1667346" cy="400110"/>
          </a:xfrm>
          <a:prstGeom prst="rect">
            <a:avLst/>
          </a:prstGeom>
          <a:solidFill>
            <a:srgbClr val="92D050"/>
          </a:solidFill>
        </p:spPr>
        <p:txBody>
          <a:bodyPr wrap="square" rtlCol="0">
            <a:spAutoFit/>
          </a:bodyPr>
          <a:lstStyle/>
          <a:p>
            <a:pPr defTabSz="457189">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187549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1980049" y="273629"/>
            <a:ext cx="8229024" cy="1144921"/>
          </a:xfrm>
          <a:ln/>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Kernel k-means</a:t>
            </a:r>
          </a:p>
        </p:txBody>
      </p:sp>
      <p:sp>
        <p:nvSpPr>
          <p:cNvPr id="7170" name="Rectangle 2"/>
          <p:cNvSpPr>
            <a:spLocks noGrp="1" noChangeArrowheads="1"/>
          </p:cNvSpPr>
          <p:nvPr>
            <p:ph type="body" idx="1"/>
          </p:nvPr>
        </p:nvSpPr>
        <p:spPr>
          <a:xfrm>
            <a:off x="1164771" y="1604329"/>
            <a:ext cx="9044302" cy="4526396"/>
          </a:xfrm>
          <a:ln/>
        </p:spPr>
        <p:txBody>
          <a:bodyPr/>
          <a:lstStyle/>
          <a:p>
            <a:pPr marL="97932" indent="0">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Minimize </a:t>
            </a:r>
            <a:r>
              <a:rPr lang="en-US" dirty="0">
                <a:solidFill>
                  <a:schemeClr val="accent1">
                    <a:lumMod val="75000"/>
                  </a:schemeClr>
                </a:solidFill>
              </a:rPr>
              <a:t>sum of squared error</a:t>
            </a:r>
            <a:r>
              <a:rPr lang="en-US" dirty="0"/>
              <a:t>:</a:t>
            </a:r>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p:txBody>
      </p:sp>
      <p:graphicFrame>
        <p:nvGraphicFramePr>
          <p:cNvPr id="7171" name="Object 3"/>
          <p:cNvGraphicFramePr>
            <a:graphicFrameLocks noChangeAspect="1"/>
          </p:cNvGraphicFramePr>
          <p:nvPr>
            <p:extLst/>
          </p:nvPr>
        </p:nvGraphicFramePr>
        <p:xfrm>
          <a:off x="3844925" y="2420938"/>
          <a:ext cx="3949700" cy="1046162"/>
        </p:xfrm>
        <a:graphic>
          <a:graphicData uri="http://schemas.openxmlformats.org/presentationml/2006/ole">
            <mc:AlternateContent xmlns:mc="http://schemas.openxmlformats.org/markup-compatibility/2006">
              <mc:Choice xmlns:v="urn:schemas-microsoft-com:vml" Requires="v">
                <p:oleObj spid="_x0000_s29794" name="Equation" r:id="rId4" imgW="1892160" imgH="609480" progId="Equation.3">
                  <p:embed/>
                </p:oleObj>
              </mc:Choice>
              <mc:Fallback>
                <p:oleObj name="Equation" r:id="rId4" imgW="1892160" imgH="609480" progId="Equation.3">
                  <p:embed/>
                  <p:pic>
                    <p:nvPicPr>
                      <p:cNvPr id="71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25" y="2420938"/>
                        <a:ext cx="3949700" cy="104616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3" name="Group 12"/>
          <p:cNvGrpSpPr/>
          <p:nvPr/>
        </p:nvGrpSpPr>
        <p:grpSpPr>
          <a:xfrm>
            <a:off x="3973513" y="2806855"/>
            <a:ext cx="4556084" cy="2001683"/>
            <a:chOff x="2548263" y="3094037"/>
            <a:chExt cx="5022239" cy="2206485"/>
          </a:xfrm>
        </p:grpSpPr>
        <p:cxnSp>
          <p:nvCxnSpPr>
            <p:cNvPr id="8" name="Straight Arrow Connector 7"/>
            <p:cNvCxnSpPr/>
            <p:nvPr/>
          </p:nvCxnSpPr>
          <p:spPr bwMode="auto">
            <a:xfrm>
              <a:off x="5316298" y="3619033"/>
              <a:ext cx="0" cy="1007957"/>
            </a:xfrm>
            <a:prstGeom prst="straightConnector1">
              <a:avLst/>
            </a:prstGeom>
            <a:solidFill>
              <a:srgbClr val="00B8FF"/>
            </a:solid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9" name="TextBox 8"/>
                <p:cNvSpPr txBox="1"/>
                <p:nvPr/>
              </p:nvSpPr>
              <p:spPr>
                <a:xfrm>
                  <a:off x="5284503" y="3932237"/>
                  <a:ext cx="2285999" cy="378777"/>
                </a:xfrm>
                <a:prstGeom prst="rect">
                  <a:avLst/>
                </a:prstGeom>
                <a:noFill/>
              </p:spPr>
              <p:txBody>
                <a:bodyPr wrap="square" rtlCol="0">
                  <a:spAutoFit/>
                </a:bodyPr>
                <a:lstStyle/>
                <a:p>
                  <a:r>
                    <a:rPr lang="en-US" sz="1633" dirty="0"/>
                    <a:t>Replace with </a:t>
                  </a:r>
                  <a14:m>
                    <m:oMath xmlns:m="http://schemas.openxmlformats.org/officeDocument/2006/math">
                      <m:r>
                        <a:rPr lang="en-US" sz="1633" i="1" smtClean="0">
                          <a:latin typeface="Cambria Math" panose="02040503050406030204" pitchFamily="18" charset="0"/>
                          <a:ea typeface="Cambria Math" panose="02040503050406030204" pitchFamily="18" charset="0"/>
                        </a:rPr>
                        <m:t>𝜑</m:t>
                      </m:r>
                      <m:r>
                        <a:rPr lang="en-US" sz="1633" b="0" i="1" smtClean="0">
                          <a:latin typeface="Cambria Math" panose="02040503050406030204" pitchFamily="18" charset="0"/>
                          <a:ea typeface="Cambria Math" panose="02040503050406030204" pitchFamily="18" charset="0"/>
                        </a:rPr>
                        <m:t>(</m:t>
                      </m:r>
                      <m:r>
                        <a:rPr lang="en-US" sz="1633" b="0" i="1" smtClean="0">
                          <a:latin typeface="Cambria Math" panose="02040503050406030204" pitchFamily="18" charset="0"/>
                          <a:ea typeface="Cambria Math" panose="02040503050406030204" pitchFamily="18" charset="0"/>
                        </a:rPr>
                        <m:t>𝑥</m:t>
                      </m:r>
                      <m:r>
                        <a:rPr lang="en-US" sz="1633" b="0" i="1" smtClean="0">
                          <a:latin typeface="Cambria Math" panose="02040503050406030204" pitchFamily="18" charset="0"/>
                          <a:ea typeface="Cambria Math" panose="02040503050406030204" pitchFamily="18" charset="0"/>
                        </a:rPr>
                        <m:t>)</m:t>
                      </m:r>
                    </m:oMath>
                  </a14:m>
                  <a:endParaRPr lang="en-US" sz="1633" dirty="0"/>
                </a:p>
              </p:txBody>
            </p:sp>
          </mc:Choice>
          <mc:Fallback xmlns="">
            <p:sp>
              <p:nvSpPr>
                <p:cNvPr id="9" name="TextBox 8"/>
                <p:cNvSpPr txBox="1">
                  <a:spLocks noRot="1" noChangeAspect="1" noMove="1" noResize="1" noEditPoints="1" noAdjustHandles="1" noChangeArrowheads="1" noChangeShapeType="1" noTextEdit="1"/>
                </p:cNvSpPr>
                <p:nvPr/>
              </p:nvSpPr>
              <p:spPr>
                <a:xfrm>
                  <a:off x="5284503" y="3932237"/>
                  <a:ext cx="2285999" cy="378777"/>
                </a:xfrm>
                <a:prstGeom prst="rect">
                  <a:avLst/>
                </a:prstGeom>
                <a:blipFill rotWithShape="0">
                  <a:blip r:embed="rId6"/>
                  <a:stretch>
                    <a:fillRect l="-1765" t="-5263"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174" name="Object 6"/>
                <p:cNvGraphicFramePr>
                  <a:graphicFrameLocks noChangeAspect="1"/>
                </p:cNvGraphicFramePr>
                <p:nvPr>
                  <p:extLst/>
                </p:nvPr>
              </p:nvGraphicFramePr>
              <p:xfrm>
                <a:off x="2548263" y="4388811"/>
                <a:ext cx="4528805" cy="911711"/>
              </p:xfrm>
              <a:graphic>
                <a:graphicData uri="http://schemas.openxmlformats.org/presentationml/2006/ole">
                  <mc:AlternateContent>
                    <mc:Choice xmlns:v="urn:schemas-microsoft-com:vml" Requires="v">
                      <p:oleObj spid="_x0000_s29795" name="Equation" r:id="rId7" imgW="1968480" imgH="482400" progId="Equation.3">
                        <p:embed/>
                      </p:oleObj>
                    </mc:Choice>
                    <mc:Fallback>
                      <p:oleObj name="Equation" r:id="rId7" imgW="1968480" imgH="482400" progId="Equation.3">
                        <p:embed/>
                        <p:pic>
                          <p:nvPicPr>
                            <p:cNvPr id="7174" name="Object 6"/>
                            <p:cNvPicPr>
                              <a:picLocks noChangeAspect="1" noChangeArrowheads="1"/>
                            </p:cNvPicPr>
                            <p:nvPr/>
                          </p:nvPicPr>
                          <p:blipFill>
                            <a:blip r:embed="rId8"/>
                            <a:srcRect/>
                            <a:stretch>
                              <a:fillRect/>
                            </a:stretch>
                          </p:blipFill>
                          <p:spPr bwMode="auto">
                            <a:xfrm>
                              <a:off x="2548263" y="4388811"/>
                              <a:ext cx="4528805" cy="911711"/>
                            </a:xfrm>
                            <a:prstGeom prst="rect">
                              <a:avLst/>
                            </a:prstGeom>
                            <a:noFill/>
                            <a:extLst>
                              <a:ext uri="{909E8E84-426E-40DD-AFC4-6F175D3DCCD1}">
                                <a14:hiddenFill>
                                  <a:blipFill dpi="0" rotWithShape="0">
                                    <a:blip/>
                                    <a:srcRect/>
                                    <a:stretch>
                                      <a:fillRect/>
                                    </a:stretch>
                                  </a:blipFill>
                                </a14:hiddenFill>
                              </a:ext>
                            </a:extLst>
                          </p:spPr>
                        </p:pic>
                      </p:oleObj>
                    </mc:Fallback>
                  </mc:AlternateContent>
                </a:graphicData>
              </a:graphic>
            </p:graphicFrame>
          </mc:Choice>
          <mc:Fallback xmlns="">
            <p:graphicFrame>
              <p:nvGraphicFramePr>
                <p:cNvPr id="7174" name="Object 6"/>
                <p:cNvGraphicFramePr>
                  <a:graphicFrameLocks noChangeAspect="1"/>
                </p:cNvGraphicFramePr>
                <p:nvPr>
                  <p:extLst>
                    <p:ext uri="{D42A27DB-BD31-4B8C-83A1-F6EECF244321}">
                      <p14:modId xmlns="" xmlns:p14="http://schemas.microsoft.com/office/powerpoint/2010/main" val="257400762"/>
                    </p:ext>
                  </p:extLst>
                </p:nvPr>
              </p:nvGraphicFramePr>
              <p:xfrm>
                <a:off x="2548263" y="4388811"/>
                <a:ext cx="4528805" cy="911711"/>
              </p:xfrm>
              <a:graphic>
                <a:graphicData uri="http://schemas.openxmlformats.org/presentationml/2006/ole">
                  <p:oleObj spid="_x0000_s2114" name="Equation" r:id="rId9" imgW="1968480" imgH="482400" progId="Equation.3">
                    <p:embed/>
                  </p:oleObj>
                </a:graphicData>
              </a:graphic>
            </p:graphicFrame>
          </mc:Fallback>
        </mc:AlternateContent>
        <p:sp>
          <p:nvSpPr>
            <p:cNvPr id="12" name="Oval 11"/>
            <p:cNvSpPr/>
            <p:nvPr/>
          </p:nvSpPr>
          <p:spPr bwMode="auto">
            <a:xfrm>
              <a:off x="5135698" y="3094037"/>
              <a:ext cx="533400" cy="457201"/>
            </a:xfrm>
            <a:prstGeom prst="ellipse">
              <a:avLst/>
            </a:prstGeom>
            <a:noFill/>
            <a:ln w="15875" cap="flat" cmpd="sng" algn="ctr">
              <a:solidFill>
                <a:srgbClr val="C00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defTabSz="414772" fontAlgn="base" hangingPunct="0">
                <a:lnSpc>
                  <a:spcPct val="93000"/>
                </a:lnSpc>
                <a:spcBef>
                  <a:spcPct val="0"/>
                </a:spcBef>
                <a:spcAft>
                  <a:spcPct val="0"/>
                </a:spcAft>
                <a:buClr>
                  <a:srgbClr val="000000"/>
                </a:buClr>
                <a:buSzPct val="100000"/>
              </a:pPr>
              <a:endParaRPr lang="en-US" sz="1633">
                <a:latin typeface="Arial" charset="0"/>
              </a:endParaRPr>
            </a:p>
          </p:txBody>
        </p:sp>
      </p:grpSp>
      <p:sp>
        <p:nvSpPr>
          <p:cNvPr id="15" name="TextBox 14"/>
          <p:cNvSpPr txBox="1"/>
          <p:nvPr/>
        </p:nvSpPr>
        <p:spPr>
          <a:xfrm>
            <a:off x="2235761" y="2730652"/>
            <a:ext cx="1382544" cy="461665"/>
          </a:xfrm>
          <a:prstGeom prst="rect">
            <a:avLst/>
          </a:prstGeom>
          <a:noFill/>
        </p:spPr>
        <p:txBody>
          <a:bodyPr wrap="square" rtlCol="0">
            <a:spAutoFit/>
          </a:bodyPr>
          <a:lstStyle/>
          <a:p>
            <a:r>
              <a:rPr lang="en-US" sz="2400" dirty="0">
                <a:solidFill>
                  <a:srgbClr val="FF0000"/>
                </a:solidFill>
              </a:rPr>
              <a:t>k-means:</a:t>
            </a:r>
          </a:p>
        </p:txBody>
      </p:sp>
      <p:graphicFrame>
        <p:nvGraphicFramePr>
          <p:cNvPr id="16" name="Object 15"/>
          <p:cNvGraphicFramePr>
            <a:graphicFrameLocks noChangeAspect="1"/>
          </p:cNvGraphicFramePr>
          <p:nvPr>
            <p:extLst/>
          </p:nvPr>
        </p:nvGraphicFramePr>
        <p:xfrm>
          <a:off x="3745673" y="5015116"/>
          <a:ext cx="1222456" cy="483889"/>
        </p:xfrm>
        <a:graphic>
          <a:graphicData uri="http://schemas.openxmlformats.org/presentationml/2006/ole">
            <mc:AlternateContent xmlns:mc="http://schemas.openxmlformats.org/markup-compatibility/2006">
              <mc:Choice xmlns:v="urn:schemas-microsoft-com:vml" Requires="v">
                <p:oleObj spid="_x0000_s29796" name="Equation" r:id="rId10" imgW="609336" imgH="241195" progId="Equation.3">
                  <p:embed/>
                </p:oleObj>
              </mc:Choice>
              <mc:Fallback>
                <p:oleObj name="Equation" r:id="rId10" imgW="609336" imgH="241195" progId="Equation.3">
                  <p:embed/>
                  <p:pic>
                    <p:nvPicPr>
                      <p:cNvPr id="16"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5673" y="5015116"/>
                        <a:ext cx="1222456" cy="483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6165127" y="4742418"/>
          <a:ext cx="1766862" cy="898654"/>
        </p:xfrm>
        <a:graphic>
          <a:graphicData uri="http://schemas.openxmlformats.org/presentationml/2006/ole">
            <mc:AlternateContent xmlns:mc="http://schemas.openxmlformats.org/markup-compatibility/2006">
              <mc:Choice xmlns:v="urn:schemas-microsoft-com:vml" Requires="v">
                <p:oleObj spid="_x0000_s29797" name="Equation" r:id="rId12" imgW="571252" imgH="444307" progId="Equation.3">
                  <p:embed/>
                </p:oleObj>
              </mc:Choice>
              <mc:Fallback>
                <p:oleObj name="Equation" r:id="rId12" imgW="571252" imgH="444307" progId="Equation.3">
                  <p:embed/>
                  <p:pic>
                    <p:nvPicPr>
                      <p:cNvPr id="17"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5127" y="4742418"/>
                        <a:ext cx="1766862" cy="898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306286" y="2730648"/>
            <a:ext cx="2322901" cy="461665"/>
          </a:xfrm>
          <a:prstGeom prst="rect">
            <a:avLst/>
          </a:prstGeom>
          <a:noFill/>
        </p:spPr>
        <p:txBody>
          <a:bodyPr wrap="square" rtlCol="0">
            <a:spAutoFit/>
          </a:bodyPr>
          <a:lstStyle/>
          <a:p>
            <a:r>
              <a:rPr lang="en-US" sz="2400" dirty="0">
                <a:solidFill>
                  <a:srgbClr val="FF0000"/>
                </a:solidFill>
              </a:rPr>
              <a:t>Kernel  k-means:</a:t>
            </a:r>
          </a:p>
        </p:txBody>
      </p:sp>
      <p:sp>
        <p:nvSpPr>
          <p:cNvPr id="14" name="Rectangle 13">
            <a:extLst>
              <a:ext uri="{FF2B5EF4-FFF2-40B4-BE49-F238E27FC236}">
                <a16:creationId xmlns:a16="http://schemas.microsoft.com/office/drawing/2014/main" id="{F720168D-166A-4CBA-AAC1-37C6B4B65E23}"/>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42345361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Kernel k-means</a:t>
            </a:r>
          </a:p>
        </p:txBody>
      </p:sp>
      <p:sp>
        <p:nvSpPr>
          <p:cNvPr id="8194" name="Rectangle 2"/>
          <p:cNvSpPr>
            <a:spLocks noGrp="1" noChangeArrowheads="1"/>
          </p:cNvSpPr>
          <p:nvPr>
            <p:ph idx="1"/>
          </p:nvPr>
        </p:nvSpPr>
        <p:spPr>
          <a:ln/>
        </p:spPr>
        <p:txBody>
          <a:bodyPr/>
          <a:lstStyle/>
          <a:p>
            <a:pPr marL="391729" indent="-293797">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p:txBody>
      </p:sp>
      <p:sp>
        <p:nvSpPr>
          <p:cNvPr id="16" name="Rectangle 2"/>
          <p:cNvSpPr txBox="1">
            <a:spLocks noChangeArrowheads="1"/>
          </p:cNvSpPr>
          <p:nvPr/>
        </p:nvSpPr>
        <p:spPr bwMode="auto">
          <a:xfrm>
            <a:off x="1980049" y="1604329"/>
            <a:ext cx="8229024" cy="4526396"/>
          </a:xfrm>
          <a:prstGeom prst="rect">
            <a:avLst/>
          </a:prstGeom>
          <a:noFill/>
          <a:ln w="9525">
            <a:noFill/>
            <a:round/>
            <a:headEnd/>
            <a:tailEnd/>
          </a:ln>
          <a:effectLst/>
        </p:spPr>
        <p:txBody>
          <a:bodyPr vert="horz" wrap="square" lIns="0" tIns="25604" rIns="0" bIns="0" numCol="1" anchor="t" anchorCtr="0" compatLnSpc="1">
            <a:prstTxWarp prst="textNoShape">
              <a:avLst/>
            </a:prstTxWarp>
          </a:bodyPr>
          <a:lstStyle/>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903" kern="0" dirty="0">
                <a:solidFill>
                  <a:srgbClr val="000000"/>
                </a:solidFill>
              </a:rPr>
              <a:t>Cluster centers:</a:t>
            </a: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903" kern="0" dirty="0">
                <a:solidFill>
                  <a:srgbClr val="000000"/>
                </a:solidFill>
              </a:rPr>
              <a:t>Substitute for centers:</a:t>
            </a:r>
          </a:p>
          <a:p>
            <a:pPr marL="391729" indent="-293797" defTabSz="414772" fontAlgn="base" hangingPunct="0">
              <a:lnSpc>
                <a:spcPct val="93000"/>
              </a:lnSpc>
              <a:spcBef>
                <a:spcPct val="0"/>
              </a:spcBef>
              <a:spcAft>
                <a:spcPts val="1293"/>
              </a:spcAft>
              <a:buClr>
                <a:srgbClr val="000000"/>
              </a:buClr>
              <a:buSzPct val="45000"/>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p:txBody>
      </p:sp>
      <p:graphicFrame>
        <p:nvGraphicFramePr>
          <p:cNvPr id="17" name="Object 16"/>
          <p:cNvGraphicFramePr>
            <a:graphicFrameLocks noChangeAspect="1"/>
          </p:cNvGraphicFramePr>
          <p:nvPr/>
        </p:nvGraphicFramePr>
        <p:xfrm>
          <a:off x="4599684" y="2086780"/>
          <a:ext cx="2508743" cy="1016747"/>
        </p:xfrm>
        <a:graphic>
          <a:graphicData uri="http://schemas.openxmlformats.org/presentationml/2006/ole">
            <mc:AlternateContent xmlns:mc="http://schemas.openxmlformats.org/markup-compatibility/2006">
              <mc:Choice xmlns:v="urn:schemas-microsoft-com:vml" Requires="v">
                <p:oleObj spid="_x0000_s30770" name="Equation" r:id="rId4" imgW="1130300" imgH="457200" progId="Equation.3">
                  <p:embed/>
                </p:oleObj>
              </mc:Choice>
              <mc:Fallback>
                <p:oleObj name="Equation" r:id="rId4" imgW="1130300" imgH="457200" progId="Equation.3">
                  <p:embed/>
                  <p:pic>
                    <p:nvPicPr>
                      <p:cNvPr id="17"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684" y="2086780"/>
                        <a:ext cx="2508743" cy="1016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6"/>
          <p:cNvGraphicFramePr>
            <a:graphicFrameLocks noChangeAspect="1"/>
          </p:cNvGraphicFramePr>
          <p:nvPr/>
        </p:nvGraphicFramePr>
        <p:xfrm>
          <a:off x="3310749" y="3791918"/>
          <a:ext cx="5432250" cy="2263918"/>
        </p:xfrm>
        <a:graphic>
          <a:graphicData uri="http://schemas.openxmlformats.org/presentationml/2006/ole">
            <mc:AlternateContent xmlns:mc="http://schemas.openxmlformats.org/markup-compatibility/2006">
              <mc:Choice xmlns:v="urn:schemas-microsoft-com:vml" Requires="v">
                <p:oleObj spid="_x0000_s30771" name="Equation" r:id="rId6" imgW="2603500" imgH="1320800" progId="Equation.3">
                  <p:embed/>
                </p:oleObj>
              </mc:Choice>
              <mc:Fallback>
                <p:oleObj name="Equation" r:id="rId6" imgW="2603500" imgH="1320800" progId="Equation.3">
                  <p:embed/>
                  <p:pic>
                    <p:nvPicPr>
                      <p:cNvPr id="1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0749" y="3791918"/>
                        <a:ext cx="5432250" cy="226391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7" name="Rectangle 6">
            <a:extLst>
              <a:ext uri="{FF2B5EF4-FFF2-40B4-BE49-F238E27FC236}">
                <a16:creationId xmlns:a16="http://schemas.microsoft.com/office/drawing/2014/main" id="{B157692C-156B-47CB-89DE-22CDF3349EF0}"/>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17461734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k-means</a:t>
            </a:r>
          </a:p>
        </p:txBody>
      </p:sp>
      <p:sp>
        <p:nvSpPr>
          <p:cNvPr id="3" name="Content Placeholder 2"/>
          <p:cNvSpPr>
            <a:spLocks noGrp="1"/>
          </p:cNvSpPr>
          <p:nvPr>
            <p:ph idx="1"/>
          </p:nvPr>
        </p:nvSpPr>
        <p:spPr/>
        <p:txBody>
          <a:bodyPr>
            <a:normAutofit/>
          </a:bodyPr>
          <a:lstStyle/>
          <a:p>
            <a:pPr>
              <a:buFont typeface="Arial" pitchFamily="34" charset="0"/>
              <a:buChar char="•"/>
            </a:pPr>
            <a:r>
              <a:rPr lang="en-US" dirty="0"/>
              <a:t>Use kernel trick:</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Optimization problem:</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K is the n x n kernel matrix, U is the optimal normalized cluster membership matrix</a:t>
            </a:r>
          </a:p>
          <a:p>
            <a:endParaRPr lang="en-US" dirty="0"/>
          </a:p>
        </p:txBody>
      </p:sp>
      <p:graphicFrame>
        <p:nvGraphicFramePr>
          <p:cNvPr id="15362" name="Object 2"/>
          <p:cNvGraphicFramePr>
            <a:graphicFrameLocks noChangeAspect="1"/>
          </p:cNvGraphicFramePr>
          <p:nvPr>
            <p:extLst>
              <p:ext uri="{D42A27DB-BD31-4B8C-83A1-F6EECF244321}">
                <p14:modId xmlns:p14="http://schemas.microsoft.com/office/powerpoint/2010/main" val="1318052754"/>
              </p:ext>
            </p:extLst>
          </p:nvPr>
        </p:nvGraphicFramePr>
        <p:xfrm>
          <a:off x="2708764" y="1843927"/>
          <a:ext cx="6545487" cy="826647"/>
        </p:xfrm>
        <a:graphic>
          <a:graphicData uri="http://schemas.openxmlformats.org/presentationml/2006/ole">
            <mc:AlternateContent xmlns:mc="http://schemas.openxmlformats.org/markup-compatibility/2006">
              <mc:Choice xmlns:v="urn:schemas-microsoft-com:vml" Requires="v">
                <p:oleObj spid="_x0000_s31794" name="Equation" r:id="rId4" imgW="3136900" imgH="482600" progId="Equation.3">
                  <p:embed/>
                </p:oleObj>
              </mc:Choice>
              <mc:Fallback>
                <p:oleObj name="Equation" r:id="rId4" imgW="3136900" imgH="482600" progId="Equation.3">
                  <p:embed/>
                  <p:pic>
                    <p:nvPicPr>
                      <p:cNvPr id="153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764" y="1843927"/>
                        <a:ext cx="6545487" cy="82664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14273172"/>
              </p:ext>
            </p:extLst>
          </p:nvPr>
        </p:nvGraphicFramePr>
        <p:xfrm>
          <a:off x="2708764" y="3482059"/>
          <a:ext cx="7116042" cy="483891"/>
        </p:xfrm>
        <a:graphic>
          <a:graphicData uri="http://schemas.openxmlformats.org/presentationml/2006/ole">
            <mc:AlternateContent xmlns:mc="http://schemas.openxmlformats.org/markup-compatibility/2006">
              <mc:Choice xmlns:v="urn:schemas-microsoft-com:vml" Requires="v">
                <p:oleObj spid="_x0000_s31795" name="Equation" r:id="rId6" imgW="3175000" imgH="215900" progId="Equation.3">
                  <p:embed/>
                </p:oleObj>
              </mc:Choice>
              <mc:Fallback>
                <p:oleObj name="Equation" r:id="rId6" imgW="3175000" imgH="215900" progId="Equation.3">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8764" y="3482059"/>
                        <a:ext cx="7116042" cy="4838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8C1E1322-E28A-4120-84C8-4EE0A3EE0F1E}"/>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2252440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32190" y="200526"/>
            <a:ext cx="11663031" cy="733927"/>
          </a:xfrm>
        </p:spPr>
        <p:txBody>
          <a:bodyPr>
            <a:normAutofit/>
          </a:bodyPr>
          <a:lstStyle/>
          <a:p>
            <a:r>
              <a:rPr lang="en-US" altLang="zh-CN" dirty="0">
                <a:ea typeface="SimSun" panose="02010600030101010101" pitchFamily="2" charset="-122"/>
              </a:rPr>
              <a:t>Example: </a:t>
            </a:r>
            <a:r>
              <a:rPr lang="en-US" altLang="ko-KR" dirty="0">
                <a:ea typeface="Gulim" panose="020B0600000101010101" pitchFamily="34" charset="-127"/>
              </a:rPr>
              <a:t>Kernel K-Means Clustering</a:t>
            </a:r>
            <a:endParaRPr lang="en-US" altLang="zh-CN" sz="3600" dirty="0">
              <a:ea typeface="SimSun" panose="02010600030101010101" pitchFamily="2" charset="-122"/>
            </a:endParaRPr>
          </a:p>
        </p:txBody>
      </p:sp>
      <p:sp>
        <p:nvSpPr>
          <p:cNvPr id="6" name="Rectangle 3"/>
          <p:cNvSpPr txBox="1">
            <a:spLocks noChangeArrowheads="1"/>
          </p:cNvSpPr>
          <p:nvPr/>
        </p:nvSpPr>
        <p:spPr>
          <a:xfrm>
            <a:off x="585127" y="4328953"/>
            <a:ext cx="10811879"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solidFill>
                  <a:srgbClr val="000000"/>
                </a:solidFill>
              </a:rPr>
              <a:t>The above data set cannot generate quality clusters by K-Means since it contains non-convex clusters</a:t>
            </a:r>
          </a:p>
          <a:p>
            <a:pPr marL="285744" lvl="1" indent="-285744">
              <a:spcAft>
                <a:spcPts val="600"/>
              </a:spcAft>
              <a:buClr>
                <a:srgbClr val="0000CC"/>
              </a:buClr>
            </a:pPr>
            <a:r>
              <a:rPr lang="en-US" altLang="zh-CN" sz="2400" dirty="0">
                <a:solidFill>
                  <a:srgbClr val="000000"/>
                </a:solidFill>
              </a:rPr>
              <a:t>Gaussian RBF Kernel transformation maps data to a </a:t>
            </a:r>
            <a:r>
              <a:rPr lang="en-US" altLang="ko-KR" sz="2400" dirty="0">
                <a:solidFill>
                  <a:srgbClr val="000000"/>
                </a:solidFill>
                <a:ea typeface="Gulim" panose="020B0600000101010101" pitchFamily="34" charset="-127"/>
              </a:rPr>
              <a:t>kernel matrix K for any two points x</a:t>
            </a:r>
            <a:r>
              <a:rPr lang="en-US" altLang="ko-KR" sz="2400"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dirty="0" err="1">
                <a:solidFill>
                  <a:srgbClr val="000000"/>
                </a:solidFill>
                <a:ea typeface="Gulim" panose="020B0600000101010101" pitchFamily="34" charset="-127"/>
              </a:rPr>
              <a:t>x</a:t>
            </a:r>
            <a:r>
              <a:rPr lang="en-US" altLang="ko-KR" sz="2400"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and  Gaussian kernel: </a:t>
            </a:r>
            <a:r>
              <a:rPr lang="en-US" altLang="ko-KR" sz="2400" i="1" dirty="0">
                <a:solidFill>
                  <a:srgbClr val="000000"/>
                </a:solidFill>
                <a:ea typeface="Gulim" panose="020B0600000101010101" pitchFamily="34" charset="-127"/>
              </a:rPr>
              <a:t>K</a:t>
            </a:r>
            <a:r>
              <a:rPr lang="en-US" altLang="ko-KR" sz="2400" dirty="0">
                <a:solidFill>
                  <a:srgbClr val="000000"/>
                </a:solidFill>
                <a:ea typeface="Gulim" panose="020B0600000101010101" pitchFamily="34" charset="-127"/>
              </a:rPr>
              <a:t>(</a:t>
            </a:r>
            <a:r>
              <a:rPr lang="en-US" altLang="ko-KR" sz="2400" b="1" i="1" dirty="0">
                <a:solidFill>
                  <a:srgbClr val="000000"/>
                </a:solidFill>
                <a:ea typeface="Gulim" panose="020B0600000101010101" pitchFamily="34" charset="-127"/>
              </a:rPr>
              <a:t>X</a:t>
            </a:r>
            <a:r>
              <a:rPr lang="en-US" altLang="ko-KR" sz="2400" i="1"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b="1" i="1" dirty="0" err="1">
                <a:solidFill>
                  <a:srgbClr val="000000"/>
                </a:solidFill>
                <a:ea typeface="Gulim" panose="020B0600000101010101" pitchFamily="34" charset="-127"/>
              </a:rPr>
              <a:t>X</a:t>
            </a:r>
            <a:r>
              <a:rPr lang="en-US" altLang="ko-KR" sz="2400" b="1" i="1"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 </a:t>
            </a:r>
            <a:endParaRPr lang="en-US" sz="2400" dirty="0">
              <a:solidFill>
                <a:srgbClr val="000000"/>
              </a:solidFill>
            </a:endParaRPr>
          </a:p>
          <a:p>
            <a:pPr>
              <a:spcAft>
                <a:spcPts val="600"/>
              </a:spcAft>
            </a:pPr>
            <a:r>
              <a:rPr lang="en-US" altLang="zh-CN" sz="2400" dirty="0">
                <a:solidFill>
                  <a:srgbClr val="000000"/>
                </a:solidFill>
              </a:rPr>
              <a:t>K-Means clustering is conducted on the mapped data, generating quality clusters</a:t>
            </a:r>
          </a:p>
        </p:txBody>
      </p:sp>
      <p:grpSp>
        <p:nvGrpSpPr>
          <p:cNvPr id="3" name="Group 2"/>
          <p:cNvGrpSpPr/>
          <p:nvPr/>
        </p:nvGrpSpPr>
        <p:grpSpPr>
          <a:xfrm>
            <a:off x="414015" y="1154169"/>
            <a:ext cx="3470116" cy="317214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original </a:t>
              </a:r>
              <a:r>
                <a:rPr lang="en-US" altLang="ko-KR" sz="1400" dirty="0">
                  <a:solidFill>
                    <a:srgbClr val="000000"/>
                  </a:solidFill>
                  <a:latin typeface="Calibri"/>
                  <a:ea typeface="Tahoma" panose="020B0604030504040204" pitchFamily="34" charset="0"/>
                  <a:cs typeface="Tahoma" panose="020B0604030504040204" pitchFamily="34" charset="0"/>
                </a:rPr>
                <a:t>data set</a:t>
              </a:r>
              <a:endParaRPr lang="en-US" altLang="ko-KR" sz="1400" dirty="0">
                <a:solidFill>
                  <a:srgbClr val="000000"/>
                </a:solidFill>
                <a:latin typeface="Calibri"/>
                <a:ea typeface="Gulim" panose="020B0600000101010101" pitchFamily="34" charset="-127"/>
              </a:endParaRPr>
            </a:p>
          </p:txBody>
        </p:sp>
      </p:grpSp>
      <p:grpSp>
        <p:nvGrpSpPr>
          <p:cNvPr id="4" name="Group 3"/>
          <p:cNvGrpSpPr/>
          <p:nvPr/>
        </p:nvGrpSpPr>
        <p:grpSpPr>
          <a:xfrm>
            <a:off x="3968152" y="1122280"/>
            <a:ext cx="3872146" cy="3208896"/>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result of K-Means clustering</a:t>
              </a:r>
            </a:p>
          </p:txBody>
        </p:sp>
      </p:grpSp>
      <p:grpSp>
        <p:nvGrpSpPr>
          <p:cNvPr id="5" name="Group 4"/>
          <p:cNvGrpSpPr/>
          <p:nvPr/>
        </p:nvGrpSpPr>
        <p:grpSpPr>
          <a:xfrm>
            <a:off x="2325061" y="1188289"/>
            <a:ext cx="9418769" cy="310192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result of Gaussian Kernel K-Means clustering</a:t>
              </a:r>
            </a:p>
          </p:txBody>
        </p:sp>
      </p:grpSp>
      <p:graphicFrame>
        <p:nvGraphicFramePr>
          <p:cNvPr id="20" name="Object 19"/>
          <p:cNvGraphicFramePr>
            <a:graphicFrameLocks noChangeAspect="1"/>
          </p:cNvGraphicFramePr>
          <p:nvPr>
            <p:extLst>
              <p:ext uri="{D42A27DB-BD31-4B8C-83A1-F6EECF244321}">
                <p14:modId xmlns:p14="http://schemas.microsoft.com/office/powerpoint/2010/main" val="3380504677"/>
              </p:ext>
            </p:extLst>
          </p:nvPr>
        </p:nvGraphicFramePr>
        <p:xfrm>
          <a:off x="2448359" y="5625486"/>
          <a:ext cx="2695575" cy="457200"/>
        </p:xfrm>
        <a:graphic>
          <a:graphicData uri="http://schemas.openxmlformats.org/presentationml/2006/ole">
            <mc:AlternateContent xmlns:mc="http://schemas.openxmlformats.org/markup-compatibility/2006">
              <mc:Choice xmlns:v="urn:schemas-microsoft-com:vml" Requires="v">
                <p:oleObj spid="_x0000_s8307" name="Equation" r:id="rId7" imgW="1218960" imgH="253800" progId="Equation.DSMT4">
                  <p:embed/>
                </p:oleObj>
              </mc:Choice>
              <mc:Fallback>
                <p:oleObj name="Equation" r:id="rId7" imgW="1218960" imgH="253800" progId="Equation.DSMT4">
                  <p:embed/>
                  <p:pic>
                    <p:nvPicPr>
                      <p:cNvPr id="0" name=""/>
                      <p:cNvPicPr/>
                      <p:nvPr/>
                    </p:nvPicPr>
                    <p:blipFill>
                      <a:blip r:embed="rId8"/>
                      <a:stretch>
                        <a:fillRect/>
                      </a:stretch>
                    </p:blipFill>
                    <p:spPr>
                      <a:xfrm>
                        <a:off x="2448359" y="5625486"/>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669598664"/>
              </p:ext>
            </p:extLst>
          </p:nvPr>
        </p:nvGraphicFramePr>
        <p:xfrm>
          <a:off x="9192874" y="5600058"/>
          <a:ext cx="2045958" cy="508056"/>
        </p:xfrm>
        <a:graphic>
          <a:graphicData uri="http://schemas.openxmlformats.org/presentationml/2006/ole">
            <mc:AlternateContent xmlns:mc="http://schemas.openxmlformats.org/markup-compatibility/2006">
              <mc:Choice xmlns:v="urn:schemas-microsoft-com:vml" Requires="v">
                <p:oleObj spid="_x0000_s8308" name="Equation" r:id="rId9" imgW="749160" imgH="228600" progId="Equation.DSMT4">
                  <p:embed/>
                </p:oleObj>
              </mc:Choice>
              <mc:Fallback>
                <p:oleObj name="Equation" r:id="rId9" imgW="749160" imgH="228600" progId="Equation.DSMT4">
                  <p:embed/>
                  <p:pic>
                    <p:nvPicPr>
                      <p:cNvPr id="0" name=""/>
                      <p:cNvPicPr/>
                      <p:nvPr/>
                    </p:nvPicPr>
                    <p:blipFill>
                      <a:blip r:embed="rId10"/>
                      <a:stretch>
                        <a:fillRect/>
                      </a:stretch>
                    </p:blipFill>
                    <p:spPr>
                      <a:xfrm>
                        <a:off x="9192874" y="5600058"/>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400493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0" dirty="0"/>
              <a:t>Cluster Analysis: </a:t>
            </a:r>
            <a:r>
              <a:rPr lang="en-US" altLang="en-US" dirty="0"/>
              <a:t>An Introduction</a:t>
            </a:r>
            <a:endParaRPr lang="en-US" dirty="0"/>
          </a:p>
        </p:txBody>
      </p:sp>
      <p:sp>
        <p:nvSpPr>
          <p:cNvPr id="3" name="Content Placeholder 2"/>
          <p:cNvSpPr>
            <a:spLocks noGrp="1"/>
          </p:cNvSpPr>
          <p:nvPr>
            <p:ph idx="1"/>
          </p:nvPr>
        </p:nvSpPr>
        <p:spPr>
          <a:xfrm>
            <a:off x="621999" y="886560"/>
            <a:ext cx="10131726" cy="5971439"/>
          </a:xfrm>
        </p:spPr>
        <p:txBody>
          <a:bodyPr/>
          <a:lstStyle/>
          <a:p>
            <a:pPr>
              <a:lnSpc>
                <a:spcPct val="200000"/>
              </a:lnSpc>
              <a:spcBef>
                <a:spcPts val="0"/>
              </a:spcBef>
            </a:pPr>
            <a:r>
              <a:rPr lang="en-US" altLang="en-US" dirty="0"/>
              <a:t> </a:t>
            </a:r>
            <a:r>
              <a:rPr lang="en-US" altLang="en-US" dirty="0">
                <a:latin typeface="Calibri" pitchFamily="34" charset="0"/>
              </a:rPr>
              <a:t>What Is Cluster Analysis?	</a:t>
            </a:r>
          </a:p>
          <a:p>
            <a:pPr>
              <a:lnSpc>
                <a:spcPct val="200000"/>
              </a:lnSpc>
              <a:spcBef>
                <a:spcPts val="0"/>
              </a:spcBef>
              <a:buClr>
                <a:srgbClr val="0000FF"/>
              </a:buClr>
              <a:tabLst>
                <a:tab pos="7658100" algn="l"/>
              </a:tabLst>
            </a:pPr>
            <a:r>
              <a:rPr lang="en-US" altLang="en-US" dirty="0">
                <a:latin typeface="Calibri" pitchFamily="34" charset="0"/>
              </a:rPr>
              <a:t> </a:t>
            </a:r>
            <a:r>
              <a:rPr lang="en-US" altLang="en-US" dirty="0">
                <a:solidFill>
                  <a:prstClr val="black"/>
                </a:solidFill>
              </a:rPr>
              <a:t>Applications of Cluster Analysis</a:t>
            </a:r>
          </a:p>
          <a:p>
            <a:pPr>
              <a:lnSpc>
                <a:spcPct val="200000"/>
              </a:lnSpc>
              <a:spcBef>
                <a:spcPts val="0"/>
              </a:spcBef>
              <a:buClr>
                <a:srgbClr val="0000FF"/>
              </a:buClr>
              <a:tabLst>
                <a:tab pos="7658100" algn="l"/>
              </a:tabLst>
            </a:pPr>
            <a:r>
              <a:rPr lang="en-US" altLang="en-US" dirty="0">
                <a:solidFill>
                  <a:prstClr val="black"/>
                </a:solidFill>
              </a:rPr>
              <a:t> Cluster Analysis: Requirements and Challenges</a:t>
            </a:r>
            <a:endParaRPr lang="en-US" altLang="en-US" dirty="0"/>
          </a:p>
          <a:p>
            <a:pPr defTabSz="1219110">
              <a:lnSpc>
                <a:spcPct val="200000"/>
              </a:lnSpc>
              <a:spcBef>
                <a:spcPts val="0"/>
              </a:spcBef>
            </a:pPr>
            <a:r>
              <a:rPr lang="en-US" altLang="en-US" dirty="0">
                <a:latin typeface="Calibri" pitchFamily="34" charset="0"/>
              </a:rPr>
              <a:t> </a:t>
            </a:r>
            <a:r>
              <a:rPr lang="en-US" altLang="en-US" dirty="0">
                <a:solidFill>
                  <a:prstClr val="black"/>
                </a:solidFill>
              </a:rPr>
              <a:t>Cluster Analysis: A Multi-Dimensional Categorization</a:t>
            </a:r>
          </a:p>
          <a:p>
            <a:pPr defTabSz="1219110">
              <a:lnSpc>
                <a:spcPct val="200000"/>
              </a:lnSpc>
              <a:spcBef>
                <a:spcPts val="0"/>
              </a:spcBef>
            </a:pPr>
            <a:r>
              <a:rPr lang="en-US" altLang="en-US" dirty="0">
                <a:solidFill>
                  <a:prstClr val="black"/>
                </a:solidFill>
              </a:rPr>
              <a:t> An Overview of Typical Clustering Methodologies</a:t>
            </a:r>
          </a:p>
          <a:p>
            <a:pPr>
              <a:lnSpc>
                <a:spcPct val="200000"/>
              </a:lnSpc>
              <a:spcBef>
                <a:spcPts val="0"/>
              </a:spcBef>
            </a:pPr>
            <a:r>
              <a:rPr lang="en-US" dirty="0"/>
              <a:t> An Overview of Clustering Different Types of Data</a:t>
            </a:r>
          </a:p>
          <a:p>
            <a:pPr>
              <a:lnSpc>
                <a:spcPct val="200000"/>
              </a:lnSpc>
              <a:spcBef>
                <a:spcPts val="0"/>
              </a:spcBef>
            </a:pPr>
            <a:r>
              <a:rPr lang="en-US" dirty="0"/>
              <a:t> An Overview of User Insights and Clustering</a:t>
            </a:r>
          </a:p>
        </p:txBody>
      </p:sp>
    </p:spTree>
    <p:extLst>
      <p:ext uri="{BB962C8B-B14F-4D97-AF65-F5344CB8AC3E}">
        <p14:creationId xmlns:p14="http://schemas.microsoft.com/office/powerpoint/2010/main" val="357336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161285" y="3006413"/>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a:t>Hierarchical </a:t>
            </a:r>
            <a:r>
              <a:rPr lang="en-US" altLang="en-US" kern="0" dirty="0"/>
              <a:t>Clustering Methods</a:t>
            </a:r>
            <a:endParaRPr lang="en-US" dirty="0">
              <a:solidFill>
                <a:prstClr val="black"/>
              </a:solidFill>
            </a:endParaRPr>
          </a:p>
        </p:txBody>
      </p:sp>
      <p:sp>
        <p:nvSpPr>
          <p:cNvPr id="3" name="Content Placeholder 2"/>
          <p:cNvSpPr>
            <a:spLocks noGrp="1"/>
          </p:cNvSpPr>
          <p:nvPr>
            <p:ph idx="1"/>
          </p:nvPr>
        </p:nvSpPr>
        <p:spPr>
          <a:xfrm>
            <a:off x="689617" y="1211353"/>
            <a:ext cx="9921044" cy="5415783"/>
          </a:xfrm>
        </p:spPr>
        <p:txBody>
          <a:bodyPr/>
          <a:lstStyle/>
          <a:p>
            <a:pPr defTabSz="1219110">
              <a:spcBef>
                <a:spcPts val="1200"/>
              </a:spcBef>
              <a:spcAft>
                <a:spcPts val="600"/>
              </a:spcAft>
            </a:pPr>
            <a:r>
              <a:rPr lang="en-US" altLang="zh-CN" dirty="0">
                <a:ea typeface="SimSun" panose="02010600030101010101" pitchFamily="2" charset="-122"/>
              </a:rPr>
              <a:t> Basic Concepts of </a:t>
            </a:r>
            <a:r>
              <a:rPr lang="en-US" altLang="en-US" kern="0" dirty="0"/>
              <a:t>Hierarchical</a:t>
            </a:r>
            <a:r>
              <a:rPr lang="en-US" altLang="zh-CN" dirty="0">
                <a:ea typeface="SimSun" panose="02010600030101010101" pitchFamily="2" charset="-122"/>
              </a:rPr>
              <a:t> Algorithms</a:t>
            </a:r>
            <a:endParaRPr lang="en-US" dirty="0">
              <a:solidFill>
                <a:prstClr val="black"/>
              </a:solidFill>
            </a:endParaRPr>
          </a:p>
          <a:p>
            <a:pPr>
              <a:spcBef>
                <a:spcPts val="1200"/>
              </a:spcBef>
              <a:spcAft>
                <a:spcPts val="600"/>
              </a:spcAft>
              <a:buClr>
                <a:srgbClr val="0000FF"/>
              </a:buClr>
              <a:tabLst>
                <a:tab pos="7658100" algn="l"/>
              </a:tabLst>
            </a:pPr>
            <a:r>
              <a:rPr lang="en-US" altLang="en-US" dirty="0">
                <a:solidFill>
                  <a:prstClr val="black"/>
                </a:solidFill>
              </a:rPr>
              <a:t> </a:t>
            </a:r>
            <a:r>
              <a:rPr lang="en-US" altLang="zh-CN" dirty="0">
                <a:ea typeface="SimSun" panose="02010600030101010101" pitchFamily="2" charset="-122"/>
              </a:rPr>
              <a:t>Agglomerative Clustering Algorithms</a:t>
            </a:r>
            <a:endParaRPr lang="en-US" altLang="zh-CN" dirty="0"/>
          </a:p>
          <a:p>
            <a:pPr>
              <a:spcBef>
                <a:spcPts val="1200"/>
              </a:spcBef>
              <a:spcAft>
                <a:spcPts val="600"/>
              </a:spcAft>
              <a:buClr>
                <a:srgbClr val="0000FF"/>
              </a:buClr>
              <a:tabLst>
                <a:tab pos="7658100" algn="l"/>
              </a:tabLst>
            </a:pPr>
            <a:r>
              <a:rPr lang="en-US" altLang="zh-CN" dirty="0">
                <a:solidFill>
                  <a:prstClr val="black"/>
                </a:solidFill>
              </a:rPr>
              <a:t> Divisive Clustering Algorithms</a:t>
            </a:r>
          </a:p>
          <a:p>
            <a:pPr defTabSz="1219110">
              <a:spcBef>
                <a:spcPts val="1200"/>
              </a:spcBef>
              <a:spcAft>
                <a:spcPts val="600"/>
              </a:spcAft>
            </a:pPr>
            <a:r>
              <a:rPr lang="en-US" altLang="en-US" dirty="0">
                <a:solidFill>
                  <a:prstClr val="black"/>
                </a:solidFill>
              </a:rPr>
              <a:t> </a:t>
            </a:r>
            <a:r>
              <a:rPr lang="en-US" altLang="zh-CN" dirty="0">
                <a:ea typeface="SimSun" panose="02010600030101010101" pitchFamily="2" charset="-122"/>
              </a:rPr>
              <a:t>Extensions to Hierarchical Clustering</a:t>
            </a:r>
            <a:endParaRPr lang="en-US" altLang="en-US" dirty="0">
              <a:solidFill>
                <a:prstClr val="black"/>
              </a:solidFill>
            </a:endParaRPr>
          </a:p>
        </p:txBody>
      </p:sp>
    </p:spTree>
    <p:extLst>
      <p:ext uri="{BB962C8B-B14F-4D97-AF65-F5344CB8AC3E}">
        <p14:creationId xmlns:p14="http://schemas.microsoft.com/office/powerpoint/2010/main" val="370705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Hierarchical Clustering: Basic Concepts</a:t>
            </a:r>
            <a:endParaRPr lang="en-US" dirty="0">
              <a:solidFill>
                <a:prstClr val="black"/>
              </a:solidFill>
            </a:endParaRPr>
          </a:p>
        </p:txBody>
      </p:sp>
      <p:sp>
        <p:nvSpPr>
          <p:cNvPr id="3" name="Content Placeholder 2"/>
          <p:cNvSpPr>
            <a:spLocks noGrp="1"/>
          </p:cNvSpPr>
          <p:nvPr>
            <p:ph idx="1"/>
          </p:nvPr>
        </p:nvSpPr>
        <p:spPr>
          <a:xfrm>
            <a:off x="476927" y="1150489"/>
            <a:ext cx="5372228" cy="3741106"/>
          </a:xfrm>
        </p:spPr>
        <p:txBody>
          <a:bodyPr/>
          <a:lstStyle/>
          <a:p>
            <a:pPr>
              <a:spcAft>
                <a:spcPts val="300"/>
              </a:spcAft>
            </a:pPr>
            <a:r>
              <a:rPr lang="en-US" altLang="zh-CN" sz="2400" dirty="0">
                <a:ea typeface="SimSun" panose="02010600030101010101" pitchFamily="2" charset="-122"/>
              </a:rPr>
              <a:t>Hierarchical clustering  </a:t>
            </a:r>
          </a:p>
          <a:p>
            <a:pPr lvl="1">
              <a:spcAft>
                <a:spcPts val="300"/>
              </a:spcAft>
            </a:pPr>
            <a:r>
              <a:rPr lang="en-US" altLang="zh-CN" sz="2400" dirty="0">
                <a:ea typeface="SimSun" panose="02010600030101010101" pitchFamily="2" charset="-122"/>
              </a:rPr>
              <a:t>Generate a clustering hierarchy (drawn as a </a:t>
            </a:r>
            <a:r>
              <a:rPr lang="en-US" altLang="zh-CN" sz="2400" b="1" dirty="0" err="1">
                <a:ea typeface="SimSun" panose="02010600030101010101" pitchFamily="2" charset="-122"/>
              </a:rPr>
              <a:t>dendrogram</a:t>
            </a:r>
            <a:r>
              <a:rPr lang="en-US" altLang="zh-CN" sz="2400" dirty="0">
                <a:ea typeface="SimSun" panose="02010600030101010101" pitchFamily="2" charset="-122"/>
              </a:rPr>
              <a:t>)</a:t>
            </a:r>
          </a:p>
          <a:p>
            <a:pPr lvl="1">
              <a:spcAft>
                <a:spcPts val="300"/>
              </a:spcAft>
            </a:pPr>
            <a:r>
              <a:rPr lang="en-US" altLang="zh-CN" sz="2400" dirty="0">
                <a:ea typeface="SimSun" panose="02010600030101010101" pitchFamily="2" charset="-122"/>
              </a:rPr>
              <a:t>Not required to specify </a:t>
            </a:r>
            <a:r>
              <a:rPr lang="en-US" altLang="zh-CN" sz="2400" b="1" i="1" dirty="0">
                <a:ea typeface="SimSun" panose="02010600030101010101" pitchFamily="2" charset="-122"/>
              </a:rPr>
              <a:t>K, </a:t>
            </a:r>
            <a:r>
              <a:rPr lang="en-US" altLang="zh-CN" sz="2400" dirty="0">
                <a:ea typeface="SimSun" panose="02010600030101010101" pitchFamily="2" charset="-122"/>
              </a:rPr>
              <a:t>the number of clusters </a:t>
            </a:r>
          </a:p>
          <a:p>
            <a:pPr lvl="1">
              <a:spcAft>
                <a:spcPts val="300"/>
              </a:spcAft>
            </a:pPr>
            <a:r>
              <a:rPr lang="en-US" altLang="zh-CN" sz="2400" dirty="0">
                <a:ea typeface="SimSun" panose="02010600030101010101" pitchFamily="2" charset="-122"/>
              </a:rPr>
              <a:t>More deterministic</a:t>
            </a:r>
          </a:p>
          <a:p>
            <a:pPr lvl="1">
              <a:spcAft>
                <a:spcPts val="300"/>
              </a:spcAft>
            </a:pPr>
            <a:r>
              <a:rPr lang="en-US" altLang="zh-CN" sz="2400" dirty="0">
                <a:ea typeface="SimSun" panose="02010600030101010101" pitchFamily="2" charset="-122"/>
              </a:rPr>
              <a:t>No iterative refinement</a:t>
            </a:r>
          </a:p>
          <a:p>
            <a:pPr>
              <a:spcAft>
                <a:spcPts val="300"/>
              </a:spcAft>
            </a:pPr>
            <a:r>
              <a:rPr lang="en-US" altLang="zh-CN" sz="2400" dirty="0">
                <a:ea typeface="SimSun" panose="02010600030101010101" pitchFamily="2" charset="-122"/>
              </a:rPr>
              <a:t>Two categories of algorithms:</a:t>
            </a:r>
          </a:p>
          <a:p>
            <a:pPr lvl="1">
              <a:spcBef>
                <a:spcPts val="0"/>
              </a:spcBef>
            </a:pPr>
            <a:endParaRPr lang="en-US" altLang="zh-CN" i="1" dirty="0">
              <a:ea typeface="SimSun" panose="02010600030101010101" pitchFamily="2" charset="-122"/>
            </a:endParaRPr>
          </a:p>
          <a:p>
            <a:pPr lvl="1">
              <a:spcBef>
                <a:spcPts val="0"/>
              </a:spcBef>
            </a:pPr>
            <a:endParaRPr lang="en-US" altLang="zh-CN" dirty="0">
              <a:ea typeface="SimSun" panose="02010600030101010101" pitchFamily="2" charset="-122"/>
            </a:endParaRPr>
          </a:p>
        </p:txBody>
      </p:sp>
      <p:grpSp>
        <p:nvGrpSpPr>
          <p:cNvPr id="4" name="Group 4"/>
          <p:cNvGrpSpPr>
            <a:grpSpLocks/>
          </p:cNvGrpSpPr>
          <p:nvPr/>
        </p:nvGrpSpPr>
        <p:grpSpPr bwMode="auto">
          <a:xfrm>
            <a:off x="5544354" y="1076041"/>
            <a:ext cx="6511925" cy="3595688"/>
            <a:chOff x="1200" y="1776"/>
            <a:chExt cx="4102" cy="2265"/>
          </a:xfrm>
        </p:grpSpPr>
        <p:sp>
          <p:nvSpPr>
            <p:cNvPr id="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6" name="Group 6"/>
            <p:cNvGrpSpPr>
              <a:grpSpLocks/>
            </p:cNvGrpSpPr>
            <p:nvPr/>
          </p:nvGrpSpPr>
          <p:grpSpPr bwMode="auto">
            <a:xfrm>
              <a:off x="1440" y="1785"/>
              <a:ext cx="480" cy="327"/>
              <a:chOff x="1104" y="1785"/>
              <a:chExt cx="480" cy="327"/>
            </a:xfrm>
          </p:grpSpPr>
          <p:sp>
            <p:nvSpPr>
              <p:cNvPr id="58"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9" name="Text Box 8"/>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7" name="Group 9"/>
            <p:cNvGrpSpPr>
              <a:grpSpLocks/>
            </p:cNvGrpSpPr>
            <p:nvPr/>
          </p:nvGrpSpPr>
          <p:grpSpPr bwMode="auto">
            <a:xfrm>
              <a:off x="1968" y="1776"/>
              <a:ext cx="480" cy="327"/>
              <a:chOff x="1104" y="1785"/>
              <a:chExt cx="480" cy="327"/>
            </a:xfrm>
          </p:grpSpPr>
          <p:sp>
            <p:nvSpPr>
              <p:cNvPr id="56"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Text Box 11"/>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8" name="Group 12"/>
            <p:cNvGrpSpPr>
              <a:grpSpLocks/>
            </p:cNvGrpSpPr>
            <p:nvPr/>
          </p:nvGrpSpPr>
          <p:grpSpPr bwMode="auto">
            <a:xfrm>
              <a:off x="2496" y="1776"/>
              <a:ext cx="480" cy="327"/>
              <a:chOff x="1104" y="1785"/>
              <a:chExt cx="480" cy="327"/>
            </a:xfrm>
          </p:grpSpPr>
          <p:sp>
            <p:nvSpPr>
              <p:cNvPr id="54"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5" name="Text Box 14"/>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9" name="Group 15"/>
            <p:cNvGrpSpPr>
              <a:grpSpLocks/>
            </p:cNvGrpSpPr>
            <p:nvPr/>
          </p:nvGrpSpPr>
          <p:grpSpPr bwMode="auto">
            <a:xfrm>
              <a:off x="2976" y="1776"/>
              <a:ext cx="480" cy="327"/>
              <a:chOff x="1104" y="1785"/>
              <a:chExt cx="480" cy="327"/>
            </a:xfrm>
          </p:grpSpPr>
          <p:sp>
            <p:nvSpPr>
              <p:cNvPr id="52"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Text Box 17"/>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0" name="Group 18"/>
            <p:cNvGrpSpPr>
              <a:grpSpLocks/>
            </p:cNvGrpSpPr>
            <p:nvPr/>
          </p:nvGrpSpPr>
          <p:grpSpPr bwMode="auto">
            <a:xfrm>
              <a:off x="3456" y="1776"/>
              <a:ext cx="480" cy="327"/>
              <a:chOff x="1104" y="1785"/>
              <a:chExt cx="480" cy="327"/>
            </a:xfrm>
          </p:grpSpPr>
          <p:sp>
            <p:nvSpPr>
              <p:cNvPr id="50"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Text Box 20"/>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1" name="Text Box 21"/>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2" name="Text Box 22"/>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3" name="Text Box 23"/>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4" name="Text Box 24"/>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5" name="Text Box 25"/>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6"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Text Box 31"/>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2"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Text Box 33"/>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4"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Text Box 35"/>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6"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Text Box 37"/>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8"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Text Box 41"/>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2"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Text Box 43"/>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4"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Text Box 45"/>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6"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Text Box 47"/>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8"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Text Box 49"/>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0"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Text Box 58"/>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49" name="Text Box 59"/>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
        <p:nvSpPr>
          <p:cNvPr id="60" name="Content Placeholder 2"/>
          <p:cNvSpPr txBox="1">
            <a:spLocks/>
          </p:cNvSpPr>
          <p:nvPr/>
        </p:nvSpPr>
        <p:spPr>
          <a:xfrm>
            <a:off x="407420" y="4807371"/>
            <a:ext cx="10696009" cy="1773900"/>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r>
              <a:rPr lang="en-US" altLang="zh-CN" sz="2400" b="1" dirty="0">
                <a:ea typeface="SimSun" panose="02010600030101010101" pitchFamily="2" charset="-122"/>
              </a:rPr>
              <a:t>Agglomerative</a:t>
            </a:r>
            <a:r>
              <a:rPr lang="en-US" altLang="zh-CN" sz="2400" dirty="0">
                <a:ea typeface="SimSun" panose="02010600030101010101" pitchFamily="2" charset="-122"/>
              </a:rPr>
              <a:t>: Start with singleton clusters, continuously merge two clusters at a time to build a </a:t>
            </a:r>
            <a:r>
              <a:rPr lang="en-US" altLang="zh-CN" sz="2400" b="1" dirty="0">
                <a:ea typeface="SimSun" panose="02010600030101010101" pitchFamily="2" charset="-122"/>
              </a:rPr>
              <a:t>bottom-up</a:t>
            </a:r>
            <a:r>
              <a:rPr lang="en-US" altLang="zh-CN" sz="2400" dirty="0">
                <a:ea typeface="SimSun" panose="02010600030101010101" pitchFamily="2" charset="-122"/>
              </a:rPr>
              <a:t> hierarchy of clusters</a:t>
            </a:r>
          </a:p>
          <a:p>
            <a:pPr lvl="2"/>
            <a:r>
              <a:rPr lang="en-US" altLang="zh-CN" sz="2400" b="1" dirty="0">
                <a:ea typeface="SimSun" panose="02010600030101010101" pitchFamily="2" charset="-122"/>
              </a:rPr>
              <a:t>Divisive:</a:t>
            </a:r>
            <a:r>
              <a:rPr lang="en-US" altLang="zh-CN" sz="2400" dirty="0">
                <a:ea typeface="SimSun" panose="02010600030101010101" pitchFamily="2" charset="-122"/>
              </a:rPr>
              <a:t> Start with a huge macro-cluster, split it continuously into two groups, generating a </a:t>
            </a:r>
            <a:r>
              <a:rPr lang="en-US" altLang="zh-CN" sz="2400" b="1" dirty="0">
                <a:ea typeface="SimSun" panose="02010600030101010101" pitchFamily="2" charset="-122"/>
              </a:rPr>
              <a:t>top-down</a:t>
            </a:r>
            <a:r>
              <a:rPr lang="en-US" altLang="zh-CN" sz="2400" dirty="0">
                <a:ea typeface="SimSun" panose="02010600030101010101" pitchFamily="2" charset="-122"/>
              </a:rPr>
              <a:t> hierarchy of clusters</a:t>
            </a:r>
          </a:p>
        </p:txBody>
      </p:sp>
    </p:spTree>
    <p:extLst>
      <p:ext uri="{BB962C8B-B14F-4D97-AF65-F5344CB8AC3E}">
        <p14:creationId xmlns:p14="http://schemas.microsoft.com/office/powerpoint/2010/main" val="3038197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b="1" dirty="0" err="1">
                <a:ea typeface="SimSun" panose="02010600030101010101" pitchFamily="2" charset="-122"/>
              </a:rPr>
              <a:t>Dendrogram</a:t>
            </a:r>
            <a:r>
              <a:rPr lang="en-US" altLang="zh-CN" b="1" dirty="0">
                <a:ea typeface="SimSun" panose="02010600030101010101" pitchFamily="2" charset="-122"/>
              </a:rPr>
              <a:t>: Shows How Clusters are Merged</a:t>
            </a:r>
          </a:p>
        </p:txBody>
      </p:sp>
      <p:sp>
        <p:nvSpPr>
          <p:cNvPr id="25604" name="Rectangle 3"/>
          <p:cNvSpPr>
            <a:spLocks noGrp="1" noChangeArrowheads="1"/>
          </p:cNvSpPr>
          <p:nvPr>
            <p:ph idx="1"/>
          </p:nvPr>
        </p:nvSpPr>
        <p:spPr>
          <a:xfrm>
            <a:off x="379240" y="1212824"/>
            <a:ext cx="10990602" cy="1738605"/>
          </a:xfrm>
        </p:spPr>
        <p:txBody>
          <a:bodyPr/>
          <a:lstStyle/>
          <a:p>
            <a:r>
              <a:rPr lang="en-US" altLang="zh-CN" sz="2400" u="sng"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Decompose a set of data objects into a </a:t>
            </a:r>
            <a:r>
              <a:rPr lang="en-US" altLang="zh-CN" sz="2400" u="sng" dirty="0">
                <a:solidFill>
                  <a:srgbClr val="000000"/>
                </a:solidFill>
                <a:ea typeface="SimSun" panose="02010600030101010101" pitchFamily="2" charset="-122"/>
              </a:rPr>
              <a:t>tree</a:t>
            </a:r>
            <a:r>
              <a:rPr lang="en-US" altLang="zh-CN" sz="2400" dirty="0">
                <a:solidFill>
                  <a:srgbClr val="000000"/>
                </a:solidFill>
                <a:ea typeface="SimSun" panose="02010600030101010101" pitchFamily="2" charset="-122"/>
              </a:rPr>
              <a:t> of clusters by multi-level nested partitioning</a:t>
            </a:r>
          </a:p>
          <a:p>
            <a:r>
              <a:rPr lang="en-US" altLang="zh-CN" sz="2400" dirty="0">
                <a:solidFill>
                  <a:srgbClr val="000000"/>
                </a:solidFill>
                <a:ea typeface="SimSun" panose="02010600030101010101" pitchFamily="2" charset="-122"/>
              </a:rPr>
              <a:t>A </a:t>
            </a:r>
            <a:r>
              <a:rPr lang="en-US" altLang="zh-CN" sz="2400" u="sng" dirty="0">
                <a:solidFill>
                  <a:srgbClr val="000000"/>
                </a:solidFill>
                <a:ea typeface="SimSun" panose="02010600030101010101" pitchFamily="2" charset="-122"/>
              </a:rPr>
              <a:t>clustering</a:t>
            </a:r>
            <a:r>
              <a:rPr lang="en-US" altLang="zh-CN" sz="2400" dirty="0">
                <a:solidFill>
                  <a:srgbClr val="000000"/>
                </a:solidFill>
                <a:ea typeface="SimSun" panose="02010600030101010101" pitchFamily="2" charset="-122"/>
              </a:rPr>
              <a:t> of the data objects is obtained by </a:t>
            </a:r>
            <a:r>
              <a:rPr lang="en-US" altLang="zh-CN" sz="2400" u="sng" dirty="0">
                <a:solidFill>
                  <a:srgbClr val="000000"/>
                </a:solidFill>
                <a:ea typeface="SimSun" panose="02010600030101010101" pitchFamily="2" charset="-122"/>
              </a:rPr>
              <a:t>cutting</a:t>
            </a:r>
            <a:r>
              <a:rPr lang="en-US" altLang="zh-CN" sz="2400" dirty="0">
                <a:solidFill>
                  <a:srgbClr val="000000"/>
                </a:solidFill>
                <a:ea typeface="SimSun" panose="02010600030101010101" pitchFamily="2" charset="-122"/>
              </a:rPr>
              <a:t> the </a:t>
            </a:r>
            <a:r>
              <a:rPr lang="en-US" altLang="zh-CN" sz="2400"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at the desired level, then each </a:t>
            </a:r>
            <a:r>
              <a:rPr lang="en-US" altLang="zh-CN" sz="2400" u="sng" dirty="0">
                <a:solidFill>
                  <a:srgbClr val="000000"/>
                </a:solidFill>
                <a:ea typeface="SimSun" panose="02010600030101010101" pitchFamily="2" charset="-122"/>
              </a:rPr>
              <a:t>connected component</a:t>
            </a:r>
            <a:r>
              <a:rPr lang="en-US" altLang="zh-CN" sz="2400" dirty="0">
                <a:solidFill>
                  <a:srgbClr val="000000"/>
                </a:solidFill>
                <a:ea typeface="SimSun" panose="02010600030101010101" pitchFamily="2" charset="-122"/>
              </a:rPr>
              <a:t> forms a cluster</a:t>
            </a:r>
          </a:p>
        </p:txBody>
      </p:sp>
      <p:sp>
        <p:nvSpPr>
          <p:cNvPr id="2" name="TextBox 1"/>
          <p:cNvSpPr txBox="1"/>
          <p:nvPr/>
        </p:nvSpPr>
        <p:spPr>
          <a:xfrm>
            <a:off x="7766169" y="4124499"/>
            <a:ext cx="3248525" cy="1200329"/>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pic>
        <p:nvPicPr>
          <p:cNvPr id="45" name="Picture 44">
            <a:extLst>
              <a:ext uri="{FF2B5EF4-FFF2-40B4-BE49-F238E27FC236}">
                <a16:creationId xmlns:a16="http://schemas.microsoft.com/office/drawing/2014/main" id="{58C1104F-BC2E-4C63-8580-9A3F645F7889}"/>
              </a:ext>
            </a:extLst>
          </p:cNvPr>
          <p:cNvPicPr>
            <a:picLocks noChangeAspect="1"/>
          </p:cNvPicPr>
          <p:nvPr/>
        </p:nvPicPr>
        <p:blipFill>
          <a:blip r:embed="rId3"/>
          <a:stretch>
            <a:fillRect/>
          </a:stretch>
        </p:blipFill>
        <p:spPr>
          <a:xfrm>
            <a:off x="463780" y="2937756"/>
            <a:ext cx="7213234" cy="3245955"/>
          </a:xfrm>
          <a:prstGeom prst="rect">
            <a:avLst/>
          </a:prstGeom>
        </p:spPr>
      </p:pic>
    </p:spTree>
    <p:extLst>
      <p:ext uri="{BB962C8B-B14F-4D97-AF65-F5344CB8AC3E}">
        <p14:creationId xmlns:p14="http://schemas.microsoft.com/office/powerpoint/2010/main" val="2113330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Agglomerative Clustering Algorithm</a:t>
            </a:r>
            <a:endParaRPr lang="en-US" dirty="0">
              <a:solidFill>
                <a:prstClr val="black"/>
              </a:solidFill>
            </a:endParaRPr>
          </a:p>
        </p:txBody>
      </p:sp>
      <p:sp>
        <p:nvSpPr>
          <p:cNvPr id="3" name="Content Placeholder 2"/>
          <p:cNvSpPr>
            <a:spLocks noGrp="1"/>
          </p:cNvSpPr>
          <p:nvPr>
            <p:ph idx="1"/>
          </p:nvPr>
        </p:nvSpPr>
        <p:spPr>
          <a:xfrm>
            <a:off x="563482" y="1169769"/>
            <a:ext cx="9893883" cy="2790437"/>
          </a:xfrm>
        </p:spPr>
        <p:txBody>
          <a:bodyPr/>
          <a:lstStyle/>
          <a:p>
            <a:r>
              <a:rPr lang="en-US" altLang="zh-CN" sz="2400" dirty="0">
                <a:ea typeface="SimSun" panose="02010600030101010101" pitchFamily="2" charset="-122"/>
              </a:rPr>
              <a:t>AGNES (</a:t>
            </a:r>
            <a:r>
              <a:rPr lang="en-US" altLang="zh-CN" sz="2400" dirty="0" err="1">
                <a:ea typeface="SimSun" panose="02010600030101010101" pitchFamily="2" charset="-122"/>
              </a:rPr>
              <a:t>AGglomerative</a:t>
            </a:r>
            <a:r>
              <a:rPr lang="en-US" altLang="zh-CN" sz="2400" dirty="0">
                <a:ea typeface="SimSun" panose="02010600030101010101" pitchFamily="2" charset="-122"/>
              </a:rPr>
              <a:t> </a:t>
            </a:r>
            <a:r>
              <a:rPr lang="en-US" altLang="zh-CN" sz="2400" dirty="0" err="1">
                <a:ea typeface="SimSun" panose="02010600030101010101" pitchFamily="2" charset="-122"/>
              </a:rPr>
              <a:t>NESting</a:t>
            </a:r>
            <a:r>
              <a:rPr lang="en-US" altLang="zh-CN" sz="2400" dirty="0">
                <a:ea typeface="SimSun" panose="02010600030101010101" pitchFamily="2" charset="-122"/>
              </a:rPr>
              <a:t>) (Kaufmann and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1"/>
            <a:r>
              <a:rPr lang="en-US" altLang="zh-CN" sz="2400" dirty="0">
                <a:ea typeface="SimSun" panose="02010600030101010101" pitchFamily="2" charset="-122"/>
              </a:rPr>
              <a:t>Use the </a:t>
            </a:r>
            <a:r>
              <a:rPr lang="en-US" altLang="zh-CN" sz="2400" b="1" dirty="0">
                <a:ea typeface="SimSun" panose="02010600030101010101" pitchFamily="2" charset="-122"/>
              </a:rPr>
              <a:t>single-link</a:t>
            </a:r>
            <a:r>
              <a:rPr lang="en-US" altLang="zh-CN" sz="2400" dirty="0">
                <a:ea typeface="SimSun" panose="02010600030101010101" pitchFamily="2" charset="-122"/>
              </a:rPr>
              <a:t> method and the dissimilarity matrix</a:t>
            </a:r>
          </a:p>
          <a:p>
            <a:pPr lvl="1"/>
            <a:r>
              <a:rPr lang="en-US" altLang="zh-CN" sz="2400" dirty="0">
                <a:ea typeface="SimSun" panose="02010600030101010101" pitchFamily="2" charset="-122"/>
              </a:rPr>
              <a:t>Continuously merge nodes that have the least dissimilarity</a:t>
            </a:r>
          </a:p>
          <a:p>
            <a:pPr lvl="1"/>
            <a:r>
              <a:rPr lang="en-US" altLang="zh-CN" sz="2400" dirty="0">
                <a:ea typeface="SimSun" panose="02010600030101010101" pitchFamily="2" charset="-122"/>
              </a:rPr>
              <a:t>Eventually all nodes belong to the same cluster</a:t>
            </a:r>
          </a:p>
          <a:p>
            <a:pPr defTabSz="1219110">
              <a:lnSpc>
                <a:spcPct val="150000"/>
              </a:lnSpc>
            </a:pPr>
            <a:endParaRPr lang="en-US" dirty="0">
              <a:solidFill>
                <a:prstClr val="black"/>
              </a:solidFill>
            </a:endParaRPr>
          </a:p>
        </p:txBody>
      </p:sp>
      <p:sp>
        <p:nvSpPr>
          <p:cNvPr id="21" name="Content Placeholder 2"/>
          <p:cNvSpPr txBox="1">
            <a:spLocks/>
          </p:cNvSpPr>
          <p:nvPr/>
        </p:nvSpPr>
        <p:spPr>
          <a:xfrm>
            <a:off x="563482" y="3209754"/>
            <a:ext cx="10834399" cy="3056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Agglomerative clustering varies on different similarity measures among clusters</a:t>
            </a:r>
          </a:p>
          <a:p>
            <a:pPr lvl="2"/>
            <a:r>
              <a:rPr lang="en-US" altLang="zh-CN" sz="2400" dirty="0">
                <a:ea typeface="SimSun" panose="02010600030101010101" pitchFamily="2" charset="-122"/>
              </a:rPr>
              <a:t>Single link (nearest neighbor)</a:t>
            </a:r>
          </a:p>
          <a:p>
            <a:pPr lvl="2"/>
            <a:r>
              <a:rPr lang="en-US" altLang="zh-CN" sz="2400" dirty="0">
                <a:ea typeface="SimSun" panose="02010600030101010101" pitchFamily="2" charset="-122"/>
              </a:rPr>
              <a:t>Complete link (diameter)</a:t>
            </a:r>
          </a:p>
          <a:p>
            <a:pPr lvl="2"/>
            <a:r>
              <a:rPr lang="en-US" altLang="zh-CN" sz="2400" dirty="0">
                <a:ea typeface="SimSun" panose="02010600030101010101" pitchFamily="2" charset="-122"/>
              </a:rPr>
              <a:t>Average link (group average)</a:t>
            </a:r>
          </a:p>
          <a:p>
            <a:pPr lvl="2"/>
            <a:r>
              <a:rPr lang="en-US" altLang="zh-CN" sz="2400" dirty="0">
                <a:ea typeface="SimSun" panose="02010600030101010101" pitchFamily="2" charset="-122"/>
              </a:rPr>
              <a:t>Centroid link (centroid similarity)</a:t>
            </a:r>
            <a:endParaRPr lang="en-US" sz="2400" dirty="0">
              <a:solidFill>
                <a:prstClr val="black"/>
              </a:solidFill>
            </a:endParaRPr>
          </a:p>
          <a:p>
            <a:pPr lvl="2"/>
            <a:endParaRPr lang="en-US" dirty="0">
              <a:solidFill>
                <a:prstClr val="black"/>
              </a:solidFill>
            </a:endParaRPr>
          </a:p>
        </p:txBody>
      </p:sp>
      <p:sp>
        <p:nvSpPr>
          <p:cNvPr id="22" name="Content Placeholder 2"/>
          <p:cNvSpPr txBox="1">
            <a:spLocks/>
          </p:cNvSpPr>
          <p:nvPr/>
        </p:nvSpPr>
        <p:spPr>
          <a:xfrm>
            <a:off x="5266682" y="3638778"/>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endParaRPr lang="en-US" dirty="0">
              <a:solidFill>
                <a:prstClr val="black"/>
              </a:solidFill>
            </a:endParaRPr>
          </a:p>
        </p:txBody>
      </p:sp>
      <p:grpSp>
        <p:nvGrpSpPr>
          <p:cNvPr id="27" name="Group 26">
            <a:extLst>
              <a:ext uri="{FF2B5EF4-FFF2-40B4-BE49-F238E27FC236}">
                <a16:creationId xmlns:a16="http://schemas.microsoft.com/office/drawing/2014/main" id="{EA7AAC3D-2B68-42A3-8EC8-179511640DDE}"/>
              </a:ext>
            </a:extLst>
          </p:cNvPr>
          <p:cNvGrpSpPr/>
          <p:nvPr/>
        </p:nvGrpSpPr>
        <p:grpSpPr>
          <a:xfrm>
            <a:off x="6352200" y="4262301"/>
            <a:ext cx="2340561" cy="1066800"/>
            <a:chOff x="9112989" y="1455718"/>
            <a:chExt cx="2340561" cy="1066800"/>
          </a:xfrm>
        </p:grpSpPr>
        <p:grpSp>
          <p:nvGrpSpPr>
            <p:cNvPr id="28" name="Group 45">
              <a:extLst>
                <a:ext uri="{FF2B5EF4-FFF2-40B4-BE49-F238E27FC236}">
                  <a16:creationId xmlns:a16="http://schemas.microsoft.com/office/drawing/2014/main" id="{3BFDB836-BD7C-4E3D-BEA4-8EBD3F47BFB3}"/>
                </a:ext>
              </a:extLst>
            </p:cNvPr>
            <p:cNvGrpSpPr>
              <a:grpSpLocks/>
            </p:cNvGrpSpPr>
            <p:nvPr/>
          </p:nvGrpSpPr>
          <p:grpSpPr bwMode="auto">
            <a:xfrm>
              <a:off x="9112989" y="1455718"/>
              <a:ext cx="914400" cy="1066800"/>
              <a:chOff x="6096000" y="152400"/>
              <a:chExt cx="914400" cy="1066800"/>
            </a:xfrm>
          </p:grpSpPr>
          <p:grpSp>
            <p:nvGrpSpPr>
              <p:cNvPr id="49" name="Group 38">
                <a:extLst>
                  <a:ext uri="{FF2B5EF4-FFF2-40B4-BE49-F238E27FC236}">
                    <a16:creationId xmlns:a16="http://schemas.microsoft.com/office/drawing/2014/main" id="{413F7324-3D1E-4185-8AC8-8FB9C4958A3B}"/>
                  </a:ext>
                </a:extLst>
              </p:cNvPr>
              <p:cNvGrpSpPr>
                <a:grpSpLocks/>
              </p:cNvGrpSpPr>
              <p:nvPr/>
            </p:nvGrpSpPr>
            <p:grpSpPr bwMode="auto">
              <a:xfrm>
                <a:off x="6096000" y="152400"/>
                <a:ext cx="914400" cy="1066800"/>
                <a:chOff x="6096000" y="152400"/>
                <a:chExt cx="914400" cy="1066800"/>
              </a:xfrm>
            </p:grpSpPr>
            <p:sp>
              <p:nvSpPr>
                <p:cNvPr id="51" name="Oval 50">
                  <a:extLst>
                    <a:ext uri="{FF2B5EF4-FFF2-40B4-BE49-F238E27FC236}">
                      <a16:creationId xmlns:a16="http://schemas.microsoft.com/office/drawing/2014/main" id="{64C447B3-559D-4172-A0CF-649A0DBF67CB}"/>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52" name="Oval 8">
                  <a:extLst>
                    <a:ext uri="{FF2B5EF4-FFF2-40B4-BE49-F238E27FC236}">
                      <a16:creationId xmlns:a16="http://schemas.microsoft.com/office/drawing/2014/main" id="{B1EFB31D-141E-432F-8AF3-B1353C70C021}"/>
                    </a:ext>
                  </a:extLst>
                </p:cNvPr>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9">
                  <a:extLst>
                    <a:ext uri="{FF2B5EF4-FFF2-40B4-BE49-F238E27FC236}">
                      <a16:creationId xmlns:a16="http://schemas.microsoft.com/office/drawing/2014/main" id="{1A452CFD-4242-4841-9E1C-8FD20EC6F006}"/>
                    </a:ext>
                  </a:extLst>
                </p:cNvPr>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
                  <a:extLst>
                    <a:ext uri="{FF2B5EF4-FFF2-40B4-BE49-F238E27FC236}">
                      <a16:creationId xmlns:a16="http://schemas.microsoft.com/office/drawing/2014/main" id="{A6CF740E-7020-4079-9C70-84F2D591DE90}"/>
                    </a:ext>
                  </a:extLst>
                </p:cNvPr>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1">
                  <a:extLst>
                    <a:ext uri="{FF2B5EF4-FFF2-40B4-BE49-F238E27FC236}">
                      <a16:creationId xmlns:a16="http://schemas.microsoft.com/office/drawing/2014/main" id="{9A2DDAA9-A908-48C0-A973-113905B2D349}"/>
                    </a:ext>
                  </a:extLst>
                </p:cNvPr>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2">
                  <a:extLst>
                    <a:ext uri="{FF2B5EF4-FFF2-40B4-BE49-F238E27FC236}">
                      <a16:creationId xmlns:a16="http://schemas.microsoft.com/office/drawing/2014/main" id="{9478573A-3889-49C4-86CB-6DB568E6877C}"/>
                    </a:ext>
                  </a:extLst>
                </p:cNvPr>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3">
                  <a:extLst>
                    <a:ext uri="{FF2B5EF4-FFF2-40B4-BE49-F238E27FC236}">
                      <a16:creationId xmlns:a16="http://schemas.microsoft.com/office/drawing/2014/main" id="{60BCB2F7-8C34-4B20-9FBF-20B9EA4DA0E6}"/>
                    </a:ext>
                  </a:extLst>
                </p:cNvPr>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4">
                  <a:extLst>
                    <a:ext uri="{FF2B5EF4-FFF2-40B4-BE49-F238E27FC236}">
                      <a16:creationId xmlns:a16="http://schemas.microsoft.com/office/drawing/2014/main" id="{871551CD-3796-404B-AD82-F569C6A3B10D}"/>
                    </a:ext>
                  </a:extLst>
                </p:cNvPr>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6">
                  <a:extLst>
                    <a:ext uri="{FF2B5EF4-FFF2-40B4-BE49-F238E27FC236}">
                      <a16:creationId xmlns:a16="http://schemas.microsoft.com/office/drawing/2014/main" id="{D1E39457-0D99-4B1E-8106-0E0CDB3C0DBD}"/>
                    </a:ext>
                  </a:extLst>
                </p:cNvPr>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7">
                  <a:extLst>
                    <a:ext uri="{FF2B5EF4-FFF2-40B4-BE49-F238E27FC236}">
                      <a16:creationId xmlns:a16="http://schemas.microsoft.com/office/drawing/2014/main" id="{4C7F81A3-B39B-4DB2-8DE2-4C9802471E76}"/>
                    </a:ext>
                  </a:extLst>
                </p:cNvPr>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8">
                  <a:extLst>
                    <a:ext uri="{FF2B5EF4-FFF2-40B4-BE49-F238E27FC236}">
                      <a16:creationId xmlns:a16="http://schemas.microsoft.com/office/drawing/2014/main" id="{29CFE07E-79A5-4EE0-BFAB-6CDB93529F54}"/>
                    </a:ext>
                  </a:extLst>
                </p:cNvPr>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33">
                  <a:extLst>
                    <a:ext uri="{FF2B5EF4-FFF2-40B4-BE49-F238E27FC236}">
                      <a16:creationId xmlns:a16="http://schemas.microsoft.com/office/drawing/2014/main" id="{9092049B-BE68-40BD-811F-E5180BD19A02}"/>
                    </a:ext>
                  </a:extLst>
                </p:cNvPr>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34">
                  <a:extLst>
                    <a:ext uri="{FF2B5EF4-FFF2-40B4-BE49-F238E27FC236}">
                      <a16:creationId xmlns:a16="http://schemas.microsoft.com/office/drawing/2014/main" id="{557091E1-C5F4-4DB8-8325-57A0B9F8066D}"/>
                    </a:ext>
                  </a:extLst>
                </p:cNvPr>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35">
                  <a:extLst>
                    <a:ext uri="{FF2B5EF4-FFF2-40B4-BE49-F238E27FC236}">
                      <a16:creationId xmlns:a16="http://schemas.microsoft.com/office/drawing/2014/main" id="{9395B7D7-1800-43C7-9767-3C97D9E1B27A}"/>
                    </a:ext>
                  </a:extLst>
                </p:cNvPr>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36">
                  <a:extLst>
                    <a:ext uri="{FF2B5EF4-FFF2-40B4-BE49-F238E27FC236}">
                      <a16:creationId xmlns:a16="http://schemas.microsoft.com/office/drawing/2014/main" id="{643CF494-F0E3-4B79-A243-FB2CC77039B8}"/>
                    </a:ext>
                  </a:extLst>
                </p:cNvPr>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50" name="TextBox 43">
                <a:extLst>
                  <a:ext uri="{FF2B5EF4-FFF2-40B4-BE49-F238E27FC236}">
                    <a16:creationId xmlns:a16="http://schemas.microsoft.com/office/drawing/2014/main" id="{04CDD345-8BD3-481E-A687-32AD87408E53}"/>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9" name="Group 46">
              <a:extLst>
                <a:ext uri="{FF2B5EF4-FFF2-40B4-BE49-F238E27FC236}">
                  <a16:creationId xmlns:a16="http://schemas.microsoft.com/office/drawing/2014/main" id="{553D08C7-C448-4A88-891D-A6A989B77F53}"/>
                </a:ext>
              </a:extLst>
            </p:cNvPr>
            <p:cNvGrpSpPr>
              <a:grpSpLocks/>
            </p:cNvGrpSpPr>
            <p:nvPr/>
          </p:nvGrpSpPr>
          <p:grpSpPr bwMode="auto">
            <a:xfrm>
              <a:off x="10386750" y="1684318"/>
              <a:ext cx="1066800" cy="838200"/>
              <a:chOff x="7924800" y="304800"/>
              <a:chExt cx="1066800" cy="838200"/>
            </a:xfrm>
          </p:grpSpPr>
          <p:grpSp>
            <p:nvGrpSpPr>
              <p:cNvPr id="30" name="Group 39">
                <a:extLst>
                  <a:ext uri="{FF2B5EF4-FFF2-40B4-BE49-F238E27FC236}">
                    <a16:creationId xmlns:a16="http://schemas.microsoft.com/office/drawing/2014/main" id="{F1884E42-84B0-4DA5-83C8-60425A0F0D60}"/>
                  </a:ext>
                </a:extLst>
              </p:cNvPr>
              <p:cNvGrpSpPr>
                <a:grpSpLocks/>
              </p:cNvGrpSpPr>
              <p:nvPr/>
            </p:nvGrpSpPr>
            <p:grpSpPr bwMode="auto">
              <a:xfrm>
                <a:off x="7924800" y="304800"/>
                <a:ext cx="1066800" cy="838200"/>
                <a:chOff x="7924800" y="304800"/>
                <a:chExt cx="1066800" cy="838200"/>
              </a:xfrm>
            </p:grpSpPr>
            <p:sp>
              <p:nvSpPr>
                <p:cNvPr id="32" name="Oval 31">
                  <a:extLst>
                    <a:ext uri="{FF2B5EF4-FFF2-40B4-BE49-F238E27FC236}">
                      <a16:creationId xmlns:a16="http://schemas.microsoft.com/office/drawing/2014/main" id="{4DB6A477-0C71-44AF-9BE8-28C3E0A6A8F0}"/>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33" name="Oval 15">
                  <a:extLst>
                    <a:ext uri="{FF2B5EF4-FFF2-40B4-BE49-F238E27FC236}">
                      <a16:creationId xmlns:a16="http://schemas.microsoft.com/office/drawing/2014/main" id="{4B68768F-B532-42BF-B6E4-FCE7F83846E3}"/>
                    </a:ext>
                  </a:extLst>
                </p:cNvPr>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19">
                  <a:extLst>
                    <a:ext uri="{FF2B5EF4-FFF2-40B4-BE49-F238E27FC236}">
                      <a16:creationId xmlns:a16="http://schemas.microsoft.com/office/drawing/2014/main" id="{2C119FBE-293D-4BC3-B4AC-4F26F1EB8A1C}"/>
                    </a:ext>
                  </a:extLst>
                </p:cNvPr>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0">
                  <a:extLst>
                    <a:ext uri="{FF2B5EF4-FFF2-40B4-BE49-F238E27FC236}">
                      <a16:creationId xmlns:a16="http://schemas.microsoft.com/office/drawing/2014/main" id="{73B0F716-25E8-450C-AD22-C64018294DD2}"/>
                    </a:ext>
                  </a:extLst>
                </p:cNvPr>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1">
                  <a:extLst>
                    <a:ext uri="{FF2B5EF4-FFF2-40B4-BE49-F238E27FC236}">
                      <a16:creationId xmlns:a16="http://schemas.microsoft.com/office/drawing/2014/main" id="{17AAF68A-1689-4AD3-850D-59935BBDF750}"/>
                    </a:ext>
                  </a:extLst>
                </p:cNvPr>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2">
                  <a:extLst>
                    <a:ext uri="{FF2B5EF4-FFF2-40B4-BE49-F238E27FC236}">
                      <a16:creationId xmlns:a16="http://schemas.microsoft.com/office/drawing/2014/main" id="{7490851E-0DC0-4919-829B-4C9BA371BD0C}"/>
                    </a:ext>
                  </a:extLst>
                </p:cNvPr>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23">
                  <a:extLst>
                    <a:ext uri="{FF2B5EF4-FFF2-40B4-BE49-F238E27FC236}">
                      <a16:creationId xmlns:a16="http://schemas.microsoft.com/office/drawing/2014/main" id="{F634289D-D1A1-4C21-A952-948546F36949}"/>
                    </a:ext>
                  </a:extLst>
                </p:cNvPr>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24">
                  <a:extLst>
                    <a:ext uri="{FF2B5EF4-FFF2-40B4-BE49-F238E27FC236}">
                      <a16:creationId xmlns:a16="http://schemas.microsoft.com/office/drawing/2014/main" id="{58C5EFC3-683C-4AFF-BDF2-E7FEFD60AF2A}"/>
                    </a:ext>
                  </a:extLst>
                </p:cNvPr>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25">
                  <a:extLst>
                    <a:ext uri="{FF2B5EF4-FFF2-40B4-BE49-F238E27FC236}">
                      <a16:creationId xmlns:a16="http://schemas.microsoft.com/office/drawing/2014/main" id="{50FB22C4-10BA-4A8C-84F2-361468F9E0E0}"/>
                    </a:ext>
                  </a:extLst>
                </p:cNvPr>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26">
                  <a:extLst>
                    <a:ext uri="{FF2B5EF4-FFF2-40B4-BE49-F238E27FC236}">
                      <a16:creationId xmlns:a16="http://schemas.microsoft.com/office/drawing/2014/main" id="{3D9A4ADD-0816-447A-9BDE-245E84A7B840}"/>
                    </a:ext>
                  </a:extLst>
                </p:cNvPr>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42" name="Oval 27">
                  <a:extLst>
                    <a:ext uri="{FF2B5EF4-FFF2-40B4-BE49-F238E27FC236}">
                      <a16:creationId xmlns:a16="http://schemas.microsoft.com/office/drawing/2014/main" id="{2B275FFA-7D76-4E62-966D-A181E627A69E}"/>
                    </a:ext>
                  </a:extLst>
                </p:cNvPr>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3" name="Oval 28">
                  <a:extLst>
                    <a:ext uri="{FF2B5EF4-FFF2-40B4-BE49-F238E27FC236}">
                      <a16:creationId xmlns:a16="http://schemas.microsoft.com/office/drawing/2014/main" id="{8BFF28AC-0053-4B3E-B0B8-EF105B9D82E9}"/>
                    </a:ext>
                  </a:extLst>
                </p:cNvPr>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4" name="Oval 29">
                  <a:extLst>
                    <a:ext uri="{FF2B5EF4-FFF2-40B4-BE49-F238E27FC236}">
                      <a16:creationId xmlns:a16="http://schemas.microsoft.com/office/drawing/2014/main" id="{E704A3CD-BEFE-4760-BD91-4BA1562A8988}"/>
                    </a:ext>
                  </a:extLst>
                </p:cNvPr>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5" name="Oval 30">
                  <a:extLst>
                    <a:ext uri="{FF2B5EF4-FFF2-40B4-BE49-F238E27FC236}">
                      <a16:creationId xmlns:a16="http://schemas.microsoft.com/office/drawing/2014/main" id="{8936330C-FA75-4FD2-8944-2B3C94C6B951}"/>
                    </a:ext>
                  </a:extLst>
                </p:cNvPr>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6" name="Oval 31">
                  <a:extLst>
                    <a:ext uri="{FF2B5EF4-FFF2-40B4-BE49-F238E27FC236}">
                      <a16:creationId xmlns:a16="http://schemas.microsoft.com/office/drawing/2014/main" id="{C4C50DE2-FFD7-41E2-A455-3D9A0B34AB0C}"/>
                    </a:ext>
                  </a:extLst>
                </p:cNvPr>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7" name="Oval 32">
                  <a:extLst>
                    <a:ext uri="{FF2B5EF4-FFF2-40B4-BE49-F238E27FC236}">
                      <a16:creationId xmlns:a16="http://schemas.microsoft.com/office/drawing/2014/main" id="{1FB41149-F37A-4ABE-AB99-0F10F10C9D7B}"/>
                    </a:ext>
                  </a:extLst>
                </p:cNvPr>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8" name="Oval 37">
                  <a:extLst>
                    <a:ext uri="{FF2B5EF4-FFF2-40B4-BE49-F238E27FC236}">
                      <a16:creationId xmlns:a16="http://schemas.microsoft.com/office/drawing/2014/main" id="{38EC196B-9676-4356-B2DC-A8791BA5BBEE}"/>
                    </a:ext>
                  </a:extLst>
                </p:cNvPr>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31" name="TextBox 44">
                <a:extLst>
                  <a:ext uri="{FF2B5EF4-FFF2-40B4-BE49-F238E27FC236}">
                    <a16:creationId xmlns:a16="http://schemas.microsoft.com/office/drawing/2014/main" id="{C187A5E8-C66B-43FA-BEF2-D2D9DCC16234}"/>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spTree>
    <p:extLst>
      <p:ext uri="{BB962C8B-B14F-4D97-AF65-F5344CB8AC3E}">
        <p14:creationId xmlns:p14="http://schemas.microsoft.com/office/powerpoint/2010/main" val="404764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28600" y="381001"/>
            <a:ext cx="12621126" cy="554039"/>
          </a:xfrm>
        </p:spPr>
        <p:txBody>
          <a:bodyPr>
            <a:noAutofit/>
          </a:bodyPr>
          <a:lstStyle/>
          <a:p>
            <a:r>
              <a:rPr lang="en-US" altLang="zh-CN" sz="4000" dirty="0">
                <a:ea typeface="SimSun" panose="02010600030101010101" pitchFamily="2" charset="-122"/>
                <a:cs typeface="Tahoma" panose="020B0604030504040204" pitchFamily="34" charset="0"/>
                <a:sym typeface="Symbol" panose="05050102010706020507" pitchFamily="18" charset="2"/>
              </a:rPr>
              <a:t>Single Link vs. Complete Link in Hierarchical Clustering</a:t>
            </a:r>
            <a:endParaRPr lang="en-US" altLang="en-US" sz="4000" dirty="0"/>
          </a:p>
        </p:txBody>
      </p:sp>
      <p:sp>
        <p:nvSpPr>
          <p:cNvPr id="25604" name="Rectangle 3"/>
          <p:cNvSpPr>
            <a:spLocks noGrp="1" noChangeArrowheads="1"/>
          </p:cNvSpPr>
          <p:nvPr>
            <p:ph idx="1"/>
          </p:nvPr>
        </p:nvSpPr>
        <p:spPr>
          <a:xfrm>
            <a:off x="488899" y="1158503"/>
            <a:ext cx="8624090" cy="5495793"/>
          </a:xfrm>
        </p:spPr>
        <p:txBody>
          <a:bodyPr/>
          <a:lstStyle/>
          <a:p>
            <a:r>
              <a:rPr lang="en-US" altLang="zh-CN" sz="2400" dirty="0">
                <a:ea typeface="SimSun" panose="02010600030101010101" pitchFamily="2" charset="-122"/>
                <a:cs typeface="Tahoma" panose="020B0604030504040204" pitchFamily="34" charset="0"/>
                <a:sym typeface="Symbol" panose="05050102010706020507" pitchFamily="18" charset="2"/>
              </a:rPr>
              <a:t>Single link (nearest neighbor)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similar (nearest neighbor) members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Local similarity-based:  Emphasizing more on close regions, ignoring the overall structure of the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Capable of clustering non-elliptical shaped group of objects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noise and outliers</a:t>
            </a:r>
          </a:p>
          <a:p>
            <a:r>
              <a:rPr lang="en-US" altLang="zh-CN" sz="2400" dirty="0">
                <a:ea typeface="SimSun" panose="02010600030101010101" pitchFamily="2" charset="-122"/>
                <a:cs typeface="Tahoma" panose="020B0604030504040204" pitchFamily="34" charset="0"/>
                <a:sym typeface="Symbol" panose="05050102010706020507" pitchFamily="18" charset="2"/>
              </a:rPr>
              <a:t>Complete link (diameter)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dissimilar members </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Merge two clusters to form one with the smallest diameter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Nonlocal in behavior, obtaining compact shaped clusters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outliers</a:t>
            </a:r>
          </a:p>
          <a:p>
            <a:pPr lvl="1"/>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nvGrpSpPr>
          <p:cNvPr id="25609" name="Group 25608"/>
          <p:cNvGrpSpPr/>
          <p:nvPr/>
        </p:nvGrpSpPr>
        <p:grpSpPr>
          <a:xfrm>
            <a:off x="9176366" y="4170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2069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44379" y="344905"/>
            <a:ext cx="12464715" cy="554039"/>
          </a:xfrm>
        </p:spPr>
        <p:txBody>
          <a:bodyPr>
            <a:noAutofit/>
          </a:bodyPr>
          <a:lstStyle/>
          <a:p>
            <a:r>
              <a:rPr lang="en-US" altLang="zh-CN" sz="4000" dirty="0">
                <a:ea typeface="SimSun" panose="02010600030101010101" pitchFamily="2" charset="-122"/>
                <a:cs typeface="Tahoma" panose="020B0604030504040204" pitchFamily="34" charset="0"/>
                <a:sym typeface="Symbol" panose="05050102010706020507" pitchFamily="18" charset="2"/>
              </a:rPr>
              <a:t>Agglomerative Clustering: Average vs. Centroid Links</a:t>
            </a:r>
            <a:endParaRPr lang="en-US" altLang="en-US" sz="4000" dirty="0"/>
          </a:p>
        </p:txBody>
      </p:sp>
      <p:sp>
        <p:nvSpPr>
          <p:cNvPr id="25604" name="Rectangle 3"/>
          <p:cNvSpPr>
            <a:spLocks noGrp="1" noChangeArrowheads="1"/>
          </p:cNvSpPr>
          <p:nvPr>
            <p:ph idx="1"/>
          </p:nvPr>
        </p:nvSpPr>
        <p:spPr>
          <a:xfrm>
            <a:off x="464523" y="1103086"/>
            <a:ext cx="9332323" cy="4087199"/>
          </a:xfrm>
        </p:spPr>
        <p:txBody>
          <a:bodyPr/>
          <a:lstStyle/>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average link</a:t>
            </a:r>
          </a:p>
          <a:p>
            <a:pPr lvl="1">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 </a:t>
            </a:r>
            <a:r>
              <a:rPr lang="en-US" altLang="zh-CN" sz="2400" b="1" dirty="0">
                <a:ea typeface="SimSun" panose="02010600030101010101" pitchFamily="2" charset="-122"/>
                <a:cs typeface="Tahoma" panose="020B0604030504040204" pitchFamily="34" charset="0"/>
                <a:sym typeface="Symbol" panose="05050102010706020507" pitchFamily="18" charset="2"/>
              </a:rPr>
              <a:t>Average link</a:t>
            </a:r>
            <a:r>
              <a:rPr lang="en-US" altLang="zh-CN" sz="2400" dirty="0">
                <a:ea typeface="SimSun" panose="02010600030101010101" pitchFamily="2" charset="-122"/>
                <a:cs typeface="Tahoma" panose="020B0604030504040204" pitchFamily="34" charset="0"/>
                <a:sym typeface="Symbol" panose="05050102010706020507" pitchFamily="18" charset="2"/>
              </a:rPr>
              <a:t>:  The average distance between an element in one cluster and an element in the other (i.e., all pairs in two clusters)</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Expensive to compute</a:t>
            </a:r>
          </a:p>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centroid link </a:t>
            </a:r>
            <a:r>
              <a:rPr lang="en-US" altLang="zh-CN" sz="2400" dirty="0">
                <a:ea typeface="SimSun" panose="02010600030101010101" pitchFamily="2" charset="-122"/>
                <a:cs typeface="Tahoma" panose="020B0604030504040204" pitchFamily="34" charset="0"/>
                <a:sym typeface="Symbol" panose="05050102010706020507" pitchFamily="18" charset="2"/>
              </a:rPr>
              <a:t> </a:t>
            </a:r>
          </a:p>
          <a:p>
            <a:pPr lvl="1">
              <a:spcBef>
                <a:spcPts val="400"/>
              </a:spcBef>
            </a:pPr>
            <a:r>
              <a:rPr lang="en-US" altLang="zh-CN" sz="2400" b="1" dirty="0">
                <a:ea typeface="SimSun" panose="02010600030101010101" pitchFamily="2" charset="-122"/>
                <a:cs typeface="Tahoma" panose="020B0604030504040204" pitchFamily="34" charset="0"/>
                <a:sym typeface="Symbol" panose="05050102010706020507" pitchFamily="18" charset="2"/>
              </a:rPr>
              <a:t>Centroid link</a:t>
            </a:r>
            <a:r>
              <a:rPr lang="en-US" altLang="zh-CN" sz="2400" dirty="0">
                <a:ea typeface="SimSun" panose="02010600030101010101" pitchFamily="2" charset="-122"/>
                <a:cs typeface="Tahoma" panose="020B0604030504040204" pitchFamily="34" charset="0"/>
                <a:sym typeface="Symbol" panose="05050102010706020507" pitchFamily="18" charset="2"/>
              </a:rPr>
              <a:t>: The distance between the centroids of two clusters</a:t>
            </a:r>
          </a:p>
          <a:p>
            <a:pPr>
              <a:spcBef>
                <a:spcPts val="400"/>
              </a:spcBef>
            </a:pPr>
            <a:r>
              <a:rPr lang="en-US" altLang="zh-CN" sz="2400" b="1" dirty="0">
                <a:ea typeface="SimSun" panose="02010600030101010101" pitchFamily="2" charset="-122"/>
                <a:cs typeface="Tahoma" panose="020B0604030504040204" pitchFamily="34" charset="0"/>
                <a:sym typeface="Symbol" panose="05050102010706020507" pitchFamily="18" charset="2"/>
              </a:rPr>
              <a:t>Group Averaged Agglomerative Clustering (GAAC)</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Let two clusters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and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b</a:t>
            </a:r>
            <a:r>
              <a:rPr lang="en-US" altLang="zh-CN" sz="2400" dirty="0">
                <a:ea typeface="SimSun" panose="02010600030101010101" pitchFamily="2" charset="-122"/>
                <a:cs typeface="Tahoma" panose="020B0604030504040204" pitchFamily="34" charset="0"/>
                <a:sym typeface="Symbol" panose="05050102010706020507" pitchFamily="18" charset="2"/>
              </a:rPr>
              <a:t> be merged into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aUb</a:t>
            </a:r>
            <a:r>
              <a:rPr lang="en-US" altLang="zh-CN" sz="2400" dirty="0">
                <a:ea typeface="SimSun" panose="02010600030101010101" pitchFamily="2" charset="-122"/>
                <a:cs typeface="Tahoma" panose="020B0604030504040204" pitchFamily="34" charset="0"/>
                <a:sym typeface="Symbol" panose="05050102010706020507" pitchFamily="18" charset="2"/>
              </a:rPr>
              <a:t>.  The new centroid is:</a:t>
            </a:r>
          </a:p>
          <a:p>
            <a:pPr lvl="3">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N</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is the cardinality of cluster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and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is the centroid of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The similarity measure for GAAC is the average of their distances</a:t>
            </a:r>
          </a:p>
        </p:txBody>
      </p:sp>
      <p:grpSp>
        <p:nvGrpSpPr>
          <p:cNvPr id="2" name="Group 1"/>
          <p:cNvGrpSpPr/>
          <p:nvPr/>
        </p:nvGrpSpPr>
        <p:grpSpPr>
          <a:xfrm>
            <a:off x="9339646" y="1212136"/>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aphicFrame>
        <p:nvGraphicFramePr>
          <p:cNvPr id="82" name="Object 81"/>
          <p:cNvGraphicFramePr>
            <a:graphicFrameLocks noChangeAspect="1"/>
          </p:cNvGraphicFramePr>
          <p:nvPr>
            <p:extLst>
              <p:ext uri="{D42A27DB-BD31-4B8C-83A1-F6EECF244321}">
                <p14:modId xmlns:p14="http://schemas.microsoft.com/office/powerpoint/2010/main" val="2642645290"/>
              </p:ext>
            </p:extLst>
          </p:nvPr>
        </p:nvGraphicFramePr>
        <p:xfrm>
          <a:off x="9606346" y="4133170"/>
          <a:ext cx="2422525" cy="735012"/>
        </p:xfrm>
        <a:graphic>
          <a:graphicData uri="http://schemas.openxmlformats.org/presentationml/2006/ole">
            <mc:AlternateContent xmlns:mc="http://schemas.openxmlformats.org/markup-compatibility/2006">
              <mc:Choice xmlns:v="urn:schemas-microsoft-com:vml" Requires="v">
                <p:oleObj spid="_x0000_s10347" name="Equation" r:id="rId4" imgW="1193760" imgH="431640" progId="Equation.DSMT4">
                  <p:embed/>
                </p:oleObj>
              </mc:Choice>
              <mc:Fallback>
                <p:oleObj name="Equation" r:id="rId4" imgW="1193760" imgH="431640" progId="Equation.DSMT4">
                  <p:embed/>
                  <p:pic>
                    <p:nvPicPr>
                      <p:cNvPr id="0" name=""/>
                      <p:cNvPicPr/>
                      <p:nvPr/>
                    </p:nvPicPr>
                    <p:blipFill>
                      <a:blip r:embed="rId5"/>
                      <a:stretch>
                        <a:fillRect/>
                      </a:stretch>
                    </p:blipFill>
                    <p:spPr>
                      <a:xfrm>
                        <a:off x="9606346" y="4133170"/>
                        <a:ext cx="2422525" cy="735012"/>
                      </a:xfrm>
                      <a:prstGeom prst="rect">
                        <a:avLst/>
                      </a:prstGeom>
                    </p:spPr>
                  </p:pic>
                </p:oleObj>
              </mc:Fallback>
            </mc:AlternateContent>
          </a:graphicData>
        </a:graphic>
      </p:graphicFrame>
      <p:grpSp>
        <p:nvGrpSpPr>
          <p:cNvPr id="25602" name="Group 25601"/>
          <p:cNvGrpSpPr/>
          <p:nvPr/>
        </p:nvGrpSpPr>
        <p:grpSpPr>
          <a:xfrm>
            <a:off x="9424513" y="2592128"/>
            <a:ext cx="2340561" cy="1066800"/>
            <a:chOff x="9405800" y="4382099"/>
            <a:chExt cx="2340561" cy="1066800"/>
          </a:xfrm>
        </p:grpSpPr>
        <p:grpSp>
          <p:nvGrpSpPr>
            <p:cNvPr id="42" name="Group 41"/>
            <p:cNvGrpSpPr/>
            <p:nvPr/>
          </p:nvGrpSpPr>
          <p:grpSpPr>
            <a:xfrm>
              <a:off x="9405800" y="4382099"/>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stCxn id="65" idx="1"/>
              <a:endCxn id="46" idx="1"/>
            </p:cNvCxnSpPr>
            <p:nvPr/>
          </p:nvCxnSpPr>
          <p:spPr>
            <a:xfrm>
              <a:off x="9863000" y="4886210"/>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grpSp>
      <p:graphicFrame>
        <p:nvGraphicFramePr>
          <p:cNvPr id="89" name="Object 88"/>
          <p:cNvGraphicFramePr>
            <a:graphicFrameLocks noChangeAspect="1"/>
          </p:cNvGraphicFramePr>
          <p:nvPr>
            <p:extLst/>
          </p:nvPr>
        </p:nvGraphicFramePr>
        <p:xfrm>
          <a:off x="6035661" y="6028485"/>
          <a:ext cx="4948700" cy="672117"/>
        </p:xfrm>
        <a:graphic>
          <a:graphicData uri="http://schemas.openxmlformats.org/presentationml/2006/ole">
            <mc:AlternateContent xmlns:mc="http://schemas.openxmlformats.org/markup-compatibility/2006">
              <mc:Choice xmlns:v="urn:schemas-microsoft-com:vml" Requires="v">
                <p:oleObj spid="_x0000_s10348" name="Equation" r:id="rId6" imgW="2666880" imgH="431640" progId="Equation.DSMT4">
                  <p:embed/>
                </p:oleObj>
              </mc:Choice>
              <mc:Fallback>
                <p:oleObj name="Equation" r:id="rId6" imgW="2666880" imgH="431640" progId="Equation.DSMT4">
                  <p:embed/>
                  <p:pic>
                    <p:nvPicPr>
                      <p:cNvPr id="0" name=""/>
                      <p:cNvPicPr/>
                      <p:nvPr/>
                    </p:nvPicPr>
                    <p:blipFill>
                      <a:blip r:embed="rId7"/>
                      <a:stretch>
                        <a:fillRect/>
                      </a:stretch>
                    </p:blipFill>
                    <p:spPr>
                      <a:xfrm>
                        <a:off x="6035661" y="6028485"/>
                        <a:ext cx="4948700" cy="672117"/>
                      </a:xfrm>
                      <a:prstGeom prst="rect">
                        <a:avLst/>
                      </a:prstGeom>
                    </p:spPr>
                  </p:pic>
                </p:oleObj>
              </mc:Fallback>
            </mc:AlternateContent>
          </a:graphicData>
        </a:graphic>
      </p:graphicFrame>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Ward’s criterion</a:t>
            </a:r>
          </a:p>
          <a:p>
            <a:pPr lvl="1"/>
            <a:r>
              <a:rPr lang="en-US" altLang="zh-CN" sz="2400" b="1" dirty="0">
                <a:ea typeface="SimSun" panose="02010600030101010101" pitchFamily="2" charset="-122"/>
                <a:cs typeface="Tahoma" panose="020B0604030504040204" pitchFamily="34" charset="0"/>
                <a:sym typeface="Symbol" panose="05050102010706020507" pitchFamily="18" charset="2"/>
              </a:rPr>
              <a:t>Ward’s criterion: </a:t>
            </a:r>
            <a:r>
              <a:rPr lang="en-US" altLang="zh-CN" sz="2400" dirty="0">
                <a:ea typeface="SimSun" panose="02010600030101010101" pitchFamily="2" charset="-122"/>
                <a:cs typeface="Tahoma" panose="020B0604030504040204" pitchFamily="34" charset="0"/>
                <a:sym typeface="Symbol" panose="05050102010706020507" pitchFamily="18" charset="2"/>
              </a:rPr>
              <a:t>The increase in the value of the SSE criterion for the clustering obtained by merging them into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U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b</a:t>
            </a:r>
            <a:r>
              <a:rPr lang="en-US" altLang="zh-CN" sz="2400" dirty="0">
                <a:ea typeface="SimSun" panose="02010600030101010101" pitchFamily="2" charset="-122"/>
                <a:cs typeface="Tahoma" panose="020B0604030504040204" pitchFamily="34" charset="0"/>
                <a:sym typeface="Symbol" panose="05050102010706020507" pitchFamily="18" charset="2"/>
              </a:rPr>
              <a:t>: </a:t>
            </a:r>
          </a:p>
        </p:txBody>
      </p:sp>
      <p:sp>
        <p:nvSpPr>
          <p:cNvPr id="3" name="TextBox 2"/>
          <p:cNvSpPr txBox="1"/>
          <p:nvPr/>
        </p:nvSpPr>
        <p:spPr>
          <a:xfrm>
            <a:off x="9959927" y="2101342"/>
            <a:ext cx="751937" cy="384721"/>
          </a:xfrm>
          <a:prstGeom prst="rect">
            <a:avLst/>
          </a:prstGeom>
          <a:noFill/>
        </p:spPr>
        <p:txBody>
          <a:bodyPr wrap="square" rtlCol="0">
            <a:spAutoFit/>
          </a:bodyPr>
          <a:lstStyle/>
          <a:p>
            <a:r>
              <a:rPr lang="en-US" dirty="0"/>
              <a:t>C</a:t>
            </a:r>
            <a:r>
              <a:rPr lang="en-US" baseline="-25000" dirty="0"/>
              <a:t>a</a:t>
            </a:r>
            <a:r>
              <a:rPr lang="en-US" dirty="0"/>
              <a:t>: N</a:t>
            </a:r>
            <a:r>
              <a:rPr lang="en-US" baseline="-25000" dirty="0"/>
              <a:t>a</a:t>
            </a:r>
          </a:p>
        </p:txBody>
      </p:sp>
      <p:sp>
        <p:nvSpPr>
          <p:cNvPr id="91" name="TextBox 90"/>
          <p:cNvSpPr txBox="1"/>
          <p:nvPr/>
        </p:nvSpPr>
        <p:spPr>
          <a:xfrm>
            <a:off x="11269427" y="2064941"/>
            <a:ext cx="840163" cy="384721"/>
          </a:xfrm>
          <a:prstGeom prst="rect">
            <a:avLst/>
          </a:prstGeom>
          <a:noFill/>
        </p:spPr>
        <p:txBody>
          <a:bodyPr wrap="square" rtlCol="0">
            <a:spAutoFit/>
          </a:bodyPr>
          <a:lstStyle/>
          <a:p>
            <a:r>
              <a:rPr lang="en-US" dirty="0" err="1"/>
              <a:t>C</a:t>
            </a:r>
            <a:r>
              <a:rPr lang="en-US" baseline="-25000" dirty="0" err="1"/>
              <a:t>b</a:t>
            </a:r>
            <a:r>
              <a:rPr lang="en-US" dirty="0"/>
              <a:t>: </a:t>
            </a:r>
            <a:r>
              <a:rPr lang="en-US" dirty="0" err="1"/>
              <a:t>N</a:t>
            </a:r>
            <a:r>
              <a:rPr lang="en-US" baseline="-25000" dirty="0" err="1"/>
              <a:t>b</a:t>
            </a:r>
            <a:endParaRPr lang="en-US" baseline="-25000" dirty="0"/>
          </a:p>
        </p:txBody>
      </p:sp>
    </p:spTree>
    <p:extLst>
      <p:ext uri="{BB962C8B-B14F-4D97-AF65-F5344CB8AC3E}">
        <p14:creationId xmlns:p14="http://schemas.microsoft.com/office/powerpoint/2010/main" val="1166045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3" name="内容占位符 2"/>
          <p:cNvSpPr>
            <a:spLocks noGrp="1"/>
          </p:cNvSpPr>
          <p:nvPr>
            <p:ph idx="1"/>
          </p:nvPr>
        </p:nvSpPr>
        <p:spPr/>
        <p:txBody>
          <a:bodyPr/>
          <a:lstStyle/>
          <a:p>
            <a:r>
              <a:rPr lang="en-US" altLang="zh-CN" dirty="0"/>
              <a:t>2-D Data points</a:t>
            </a:r>
          </a:p>
          <a:p>
            <a:pPr lvl="1"/>
            <a:r>
              <a:rPr lang="en-US" altLang="zh-CN" dirty="0"/>
              <a:t>a(2,4)</a:t>
            </a:r>
          </a:p>
          <a:p>
            <a:pPr lvl="1"/>
            <a:r>
              <a:rPr lang="en-US" altLang="zh-CN" dirty="0"/>
              <a:t>b(3,2)</a:t>
            </a:r>
          </a:p>
          <a:p>
            <a:pPr lvl="1"/>
            <a:r>
              <a:rPr lang="en-US" altLang="zh-CN" dirty="0"/>
              <a:t>c(2,8)</a:t>
            </a:r>
          </a:p>
          <a:p>
            <a:pPr lvl="1"/>
            <a:r>
              <a:rPr lang="en-US" altLang="zh-CN" dirty="0"/>
              <a:t>d(8,9)</a:t>
            </a:r>
          </a:p>
          <a:p>
            <a:pPr lvl="1"/>
            <a:r>
              <a:rPr lang="en-US" altLang="zh-CN" dirty="0"/>
              <a:t>e(9,6)</a:t>
            </a:r>
          </a:p>
          <a:p>
            <a:pPr lvl="1"/>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558" t="13633" r="40636" b="73959"/>
          <a:stretch/>
        </p:blipFill>
        <p:spPr bwMode="auto">
          <a:xfrm>
            <a:off x="2912952" y="1887582"/>
            <a:ext cx="3135215"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3783552707"/>
              </p:ext>
            </p:extLst>
          </p:nvPr>
        </p:nvGraphicFramePr>
        <p:xfrm>
          <a:off x="6852194" y="1887582"/>
          <a:ext cx="4512492" cy="228600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6" name="椭圆 5"/>
          <p:cNvSpPr/>
          <p:nvPr/>
        </p:nvSpPr>
        <p:spPr>
          <a:xfrm>
            <a:off x="7576457" y="27105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94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2680601597"/>
              </p:ext>
            </p:extLst>
          </p:nvPr>
        </p:nvGraphicFramePr>
        <p:xfrm>
          <a:off x="6852194" y="1887582"/>
          <a:ext cx="4512492" cy="228600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a,b</a:t>
            </a:r>
            <a:r>
              <a:rPr lang="en-US" altLang="zh-CN" dirty="0"/>
              <a:t>), c) = min(Distance(</a:t>
            </a:r>
            <a:r>
              <a:rPr lang="en-US" altLang="zh-CN" dirty="0" err="1"/>
              <a:t>a,c</a:t>
            </a:r>
            <a:r>
              <a:rPr lang="en-US" altLang="zh-CN" dirty="0"/>
              <a:t>), Distance(</a:t>
            </a:r>
            <a:r>
              <a:rPr lang="en-US" altLang="zh-CN" dirty="0" err="1"/>
              <a:t>b,c</a:t>
            </a:r>
            <a:r>
              <a:rPr lang="en-US" altLang="zh-CN" dirty="0"/>
              <a:t>)) = min(4, 6.1)=4</a:t>
            </a:r>
          </a:p>
          <a:p>
            <a:pPr lvl="1"/>
            <a:r>
              <a:rPr lang="en-US" altLang="zh-CN" dirty="0"/>
              <a:t>Distance((</a:t>
            </a:r>
            <a:r>
              <a:rPr lang="en-US" altLang="zh-CN" dirty="0" err="1"/>
              <a:t>a,b</a:t>
            </a:r>
            <a:r>
              <a:rPr lang="en-US" altLang="zh-CN" dirty="0"/>
              <a:t>), d) = min(Distance(</a:t>
            </a:r>
            <a:r>
              <a:rPr lang="en-US" altLang="zh-CN" dirty="0" err="1"/>
              <a:t>a,d</a:t>
            </a:r>
            <a:r>
              <a:rPr lang="en-US" altLang="zh-CN" dirty="0"/>
              <a:t>), Distance(</a:t>
            </a:r>
            <a:r>
              <a:rPr lang="en-US" altLang="zh-CN" dirty="0" err="1"/>
              <a:t>b,d</a:t>
            </a:r>
            <a:r>
              <a:rPr lang="en-US" altLang="zh-CN" dirty="0"/>
              <a:t>)) = min(7.8, 8.6)=7.8</a:t>
            </a:r>
          </a:p>
          <a:p>
            <a:pPr lvl="1"/>
            <a:r>
              <a:rPr lang="en-US" altLang="zh-CN" dirty="0"/>
              <a:t>Distance((</a:t>
            </a:r>
            <a:r>
              <a:rPr lang="en-US" altLang="zh-CN" dirty="0" err="1"/>
              <a:t>a,b</a:t>
            </a:r>
            <a:r>
              <a:rPr lang="en-US" altLang="zh-CN" dirty="0"/>
              <a:t>), e) = min(Distance(</a:t>
            </a:r>
            <a:r>
              <a:rPr lang="en-US" altLang="zh-CN" dirty="0" err="1"/>
              <a:t>a,e</a:t>
            </a:r>
            <a:r>
              <a:rPr lang="en-US" altLang="zh-CN" dirty="0"/>
              <a:t>), Distance(</a:t>
            </a:r>
            <a:r>
              <a:rPr lang="en-US" altLang="zh-CN" dirty="0" err="1"/>
              <a:t>b,e</a:t>
            </a:r>
            <a:r>
              <a:rPr lang="en-US" altLang="zh-CN" dirty="0"/>
              <a:t>)) = min(7.3, 7.2)=7.2</a:t>
            </a:r>
          </a:p>
          <a:p>
            <a:pPr lvl="1"/>
            <a:endParaRPr lang="en-US" altLang="zh-CN" dirty="0"/>
          </a:p>
          <a:p>
            <a:pPr lvl="1"/>
            <a:endParaRPr lang="en-US" altLang="zh-CN" dirty="0"/>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61202738"/>
              </p:ext>
            </p:extLst>
          </p:nvPr>
        </p:nvGraphicFramePr>
        <p:xfrm>
          <a:off x="6852192" y="1887582"/>
          <a:ext cx="4493140" cy="2296560"/>
        </p:xfrm>
        <a:graphic>
          <a:graphicData uri="http://schemas.openxmlformats.org/drawingml/2006/table">
            <a:tbl>
              <a:tblPr firstRow="1" bandRow="1">
                <a:tableStyleId>{93296810-A885-4BE3-A3E7-6D5BEEA58F35}</a:tableStyleId>
              </a:tblPr>
              <a:tblGrid>
                <a:gridCol w="898628">
                  <a:extLst>
                    <a:ext uri="{9D8B030D-6E8A-4147-A177-3AD203B41FA5}">
                      <a16:colId xmlns:a16="http://schemas.microsoft.com/office/drawing/2014/main" val="20000"/>
                    </a:ext>
                  </a:extLst>
                </a:gridCol>
                <a:gridCol w="898628">
                  <a:extLst>
                    <a:ext uri="{9D8B030D-6E8A-4147-A177-3AD203B41FA5}">
                      <a16:colId xmlns:a16="http://schemas.microsoft.com/office/drawing/2014/main" val="20001"/>
                    </a:ext>
                  </a:extLst>
                </a:gridCol>
                <a:gridCol w="898628">
                  <a:extLst>
                    <a:ext uri="{9D8B030D-6E8A-4147-A177-3AD203B41FA5}">
                      <a16:colId xmlns:a16="http://schemas.microsoft.com/office/drawing/2014/main" val="20002"/>
                    </a:ext>
                  </a:extLst>
                </a:gridCol>
                <a:gridCol w="898628">
                  <a:extLst>
                    <a:ext uri="{9D8B030D-6E8A-4147-A177-3AD203B41FA5}">
                      <a16:colId xmlns:a16="http://schemas.microsoft.com/office/drawing/2014/main" val="20003"/>
                    </a:ext>
                  </a:extLst>
                </a:gridCol>
                <a:gridCol w="898628">
                  <a:extLst>
                    <a:ext uri="{9D8B030D-6E8A-4147-A177-3AD203B41FA5}">
                      <a16:colId xmlns:a16="http://schemas.microsoft.com/office/drawing/2014/main" val="20004"/>
                    </a:ext>
                  </a:extLst>
                </a:gridCol>
              </a:tblGrid>
              <a:tr h="459312">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459312">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59312">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459312">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459312">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960" t="25947" r="26632" b="61645"/>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9548949" y="3755571"/>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上箭头 5"/>
          <p:cNvSpPr/>
          <p:nvPr/>
        </p:nvSpPr>
        <p:spPr>
          <a:xfrm rot="2367206">
            <a:off x="7514634" y="4262351"/>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25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1861306373"/>
              </p:ext>
            </p:extLst>
          </p:nvPr>
        </p:nvGraphicFramePr>
        <p:xfrm>
          <a:off x="6852192" y="1887582"/>
          <a:ext cx="3604140" cy="1905000"/>
        </p:xfrm>
        <a:graphic>
          <a:graphicData uri="http://schemas.openxmlformats.org/drawingml/2006/table">
            <a:tbl>
              <a:tblPr firstRow="1" bandRow="1">
                <a:tableStyleId>{93296810-A885-4BE3-A3E7-6D5BEEA58F35}</a:tableStyleId>
              </a:tblPr>
              <a:tblGrid>
                <a:gridCol w="720828">
                  <a:extLst>
                    <a:ext uri="{9D8B030D-6E8A-4147-A177-3AD203B41FA5}">
                      <a16:colId xmlns:a16="http://schemas.microsoft.com/office/drawing/2014/main" val="20000"/>
                    </a:ext>
                  </a:extLst>
                </a:gridCol>
                <a:gridCol w="720828">
                  <a:extLst>
                    <a:ext uri="{9D8B030D-6E8A-4147-A177-3AD203B41FA5}">
                      <a16:colId xmlns:a16="http://schemas.microsoft.com/office/drawing/2014/main" val="20001"/>
                    </a:ext>
                  </a:extLst>
                </a:gridCol>
                <a:gridCol w="720828">
                  <a:extLst>
                    <a:ext uri="{9D8B030D-6E8A-4147-A177-3AD203B41FA5}">
                      <a16:colId xmlns:a16="http://schemas.microsoft.com/office/drawing/2014/main" val="20002"/>
                    </a:ext>
                  </a:extLst>
                </a:gridCol>
                <a:gridCol w="720828">
                  <a:extLst>
                    <a:ext uri="{9D8B030D-6E8A-4147-A177-3AD203B41FA5}">
                      <a16:colId xmlns:a16="http://schemas.microsoft.com/office/drawing/2014/main" val="20003"/>
                    </a:ext>
                  </a:extLst>
                </a:gridCol>
                <a:gridCol w="720828">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841130287"/>
              </p:ext>
            </p:extLst>
          </p:nvPr>
        </p:nvGraphicFramePr>
        <p:xfrm>
          <a:off x="6852192" y="1887582"/>
          <a:ext cx="3570275" cy="1905000"/>
        </p:xfrm>
        <a:graphic>
          <a:graphicData uri="http://schemas.openxmlformats.org/drawingml/2006/table">
            <a:tbl>
              <a:tblPr firstRow="1" bandRow="1">
                <a:tableStyleId>{93296810-A885-4BE3-A3E7-6D5BEEA58F35}</a:tableStyleId>
              </a:tblPr>
              <a:tblGrid>
                <a:gridCol w="714055">
                  <a:extLst>
                    <a:ext uri="{9D8B030D-6E8A-4147-A177-3AD203B41FA5}">
                      <a16:colId xmlns:a16="http://schemas.microsoft.com/office/drawing/2014/main" val="20000"/>
                    </a:ext>
                  </a:extLst>
                </a:gridCol>
                <a:gridCol w="714055">
                  <a:extLst>
                    <a:ext uri="{9D8B030D-6E8A-4147-A177-3AD203B41FA5}">
                      <a16:colId xmlns:a16="http://schemas.microsoft.com/office/drawing/2014/main" val="20001"/>
                    </a:ext>
                  </a:extLst>
                </a:gridCol>
                <a:gridCol w="714055">
                  <a:extLst>
                    <a:ext uri="{9D8B030D-6E8A-4147-A177-3AD203B41FA5}">
                      <a16:colId xmlns:a16="http://schemas.microsoft.com/office/drawing/2014/main" val="20002"/>
                    </a:ext>
                  </a:extLst>
                </a:gridCol>
                <a:gridCol w="714055">
                  <a:extLst>
                    <a:ext uri="{9D8B030D-6E8A-4147-A177-3AD203B41FA5}">
                      <a16:colId xmlns:a16="http://schemas.microsoft.com/office/drawing/2014/main" val="20003"/>
                    </a:ext>
                  </a:extLst>
                </a:gridCol>
                <a:gridCol w="714055">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a:t>
            </a:r>
            <a:r>
              <a:rPr lang="en-US" altLang="zh-CN" dirty="0" err="1"/>
              <a:t>a,b</a:t>
            </a:r>
            <a:r>
              <a:rPr lang="en-US" altLang="zh-CN" dirty="0"/>
              <a:t>)) = min(Distance(d,(</a:t>
            </a:r>
            <a:r>
              <a:rPr lang="en-US" altLang="zh-CN" dirty="0" err="1"/>
              <a:t>a,b</a:t>
            </a:r>
            <a:r>
              <a:rPr lang="en-US" altLang="zh-CN" dirty="0"/>
              <a:t>)), Distance(e,(</a:t>
            </a:r>
            <a:r>
              <a:rPr lang="en-US" altLang="zh-CN" dirty="0" err="1"/>
              <a:t>a,b</a:t>
            </a:r>
            <a:r>
              <a:rPr lang="en-US" altLang="zh-CN" dirty="0"/>
              <a:t>)) = 7.2</a:t>
            </a:r>
          </a:p>
          <a:p>
            <a:pPr lvl="1"/>
            <a:r>
              <a:rPr lang="en-US" altLang="zh-CN" dirty="0"/>
              <a:t>Distance((</a:t>
            </a:r>
            <a:r>
              <a:rPr lang="en-US" altLang="zh-CN" dirty="0" err="1"/>
              <a:t>d,e</a:t>
            </a:r>
            <a:r>
              <a:rPr lang="en-US" altLang="zh-CN" dirty="0"/>
              <a:t>), c) = min(Distance(</a:t>
            </a:r>
            <a:r>
              <a:rPr lang="en-US" altLang="zh-CN" dirty="0" err="1"/>
              <a:t>d,c</a:t>
            </a:r>
            <a:r>
              <a:rPr lang="en-US" altLang="zh-CN" dirty="0"/>
              <a:t>), Distance(</a:t>
            </a:r>
            <a:r>
              <a:rPr lang="en-US" altLang="zh-CN" dirty="0" err="1"/>
              <a:t>e,c</a:t>
            </a:r>
            <a:r>
              <a:rPr lang="en-US" altLang="zh-CN" dirty="0"/>
              <a:t>)) = 6.1</a:t>
            </a:r>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22936449"/>
              </p:ext>
            </p:extLst>
          </p:nvPr>
        </p:nvGraphicFramePr>
        <p:xfrm>
          <a:off x="6852192" y="1887580"/>
          <a:ext cx="3553340" cy="1888552"/>
        </p:xfrm>
        <a:graphic>
          <a:graphicData uri="http://schemas.openxmlformats.org/drawingml/2006/table">
            <a:tbl>
              <a:tblPr firstRow="1" bandRow="1">
                <a:tableStyleId>{93296810-A885-4BE3-A3E7-6D5BEEA58F35}</a:tableStyleId>
              </a:tblPr>
              <a:tblGrid>
                <a:gridCol w="888335">
                  <a:extLst>
                    <a:ext uri="{9D8B030D-6E8A-4147-A177-3AD203B41FA5}">
                      <a16:colId xmlns:a16="http://schemas.microsoft.com/office/drawing/2014/main" val="20000"/>
                    </a:ext>
                  </a:extLst>
                </a:gridCol>
                <a:gridCol w="888335">
                  <a:extLst>
                    <a:ext uri="{9D8B030D-6E8A-4147-A177-3AD203B41FA5}">
                      <a16:colId xmlns:a16="http://schemas.microsoft.com/office/drawing/2014/main" val="20001"/>
                    </a:ext>
                  </a:extLst>
                </a:gridCol>
                <a:gridCol w="888335">
                  <a:extLst>
                    <a:ext uri="{9D8B030D-6E8A-4147-A177-3AD203B41FA5}">
                      <a16:colId xmlns:a16="http://schemas.microsoft.com/office/drawing/2014/main" val="20002"/>
                    </a:ext>
                  </a:extLst>
                </a:gridCol>
                <a:gridCol w="888335">
                  <a:extLst>
                    <a:ext uri="{9D8B030D-6E8A-4147-A177-3AD203B41FA5}">
                      <a16:colId xmlns:a16="http://schemas.microsoft.com/office/drawing/2014/main" val="20003"/>
                    </a:ext>
                  </a:extLst>
                </a:gridCol>
              </a:tblGrid>
              <a:tr h="4721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4721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721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4721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68" t="38480" r="26724" b="49112"/>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642981" y="2892273"/>
            <a:ext cx="696685" cy="35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rot="2367206">
            <a:off x="7624700" y="4096662"/>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76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What Is </a:t>
            </a:r>
            <a:r>
              <a:rPr lang="en-US" altLang="zh-CN" dirty="0">
                <a:ea typeface="SimSun" panose="02010600030101010101" pitchFamily="2" charset="-122"/>
              </a:rPr>
              <a:t>Cluster Analysis</a:t>
            </a:r>
            <a:r>
              <a:rPr lang="en-US" altLang="en-US" dirty="0"/>
              <a:t>?</a:t>
            </a:r>
          </a:p>
        </p:txBody>
      </p:sp>
      <p:sp>
        <p:nvSpPr>
          <p:cNvPr id="4100" name="Rectangle 3"/>
          <p:cNvSpPr>
            <a:spLocks noGrp="1" noChangeArrowheads="1"/>
          </p:cNvSpPr>
          <p:nvPr>
            <p:ph idx="1"/>
          </p:nvPr>
        </p:nvSpPr>
        <p:spPr>
          <a:xfrm>
            <a:off x="551258" y="1179088"/>
            <a:ext cx="9670106" cy="5450312"/>
          </a:xfrm>
        </p:spPr>
        <p:txBody>
          <a:bodyPr/>
          <a:lstStyle/>
          <a:p>
            <a:r>
              <a:rPr lang="en-US" altLang="zh-CN" sz="2400" b="1" dirty="0">
                <a:ea typeface="SimSun" panose="02010600030101010101" pitchFamily="2" charset="-122"/>
              </a:rPr>
              <a:t>What is a cluster?  </a:t>
            </a:r>
          </a:p>
          <a:p>
            <a:pPr lvl="1"/>
            <a:r>
              <a:rPr lang="en-US" altLang="zh-CN" sz="2400" dirty="0">
                <a:ea typeface="SimSun" panose="02010600030101010101" pitchFamily="2" charset="-122"/>
              </a:rPr>
              <a:t>A cluster is a collection of data objects which are</a:t>
            </a:r>
          </a:p>
          <a:p>
            <a:pPr lvl="2"/>
            <a:r>
              <a:rPr lang="en-US" altLang="zh-CN" sz="2400" dirty="0">
                <a:ea typeface="SimSun" panose="02010600030101010101" pitchFamily="2" charset="-122"/>
              </a:rPr>
              <a:t>Similar (or related) to one another within the same group (i.e., cluster)</a:t>
            </a:r>
          </a:p>
          <a:p>
            <a:pPr lvl="2"/>
            <a:r>
              <a:rPr lang="en-US" altLang="zh-CN" sz="2400" dirty="0">
                <a:ea typeface="SimSun" panose="02010600030101010101" pitchFamily="2" charset="-122"/>
              </a:rPr>
              <a:t>Dissimilar (or unrelated) to the objects in other groups (i.e., clusters)</a:t>
            </a:r>
          </a:p>
          <a:p>
            <a:r>
              <a:rPr lang="en-US" altLang="zh-CN" sz="2400" b="1" dirty="0">
                <a:ea typeface="SimSun" panose="02010600030101010101" pitchFamily="2" charset="-122"/>
              </a:rPr>
              <a:t>Cluster analysis </a:t>
            </a:r>
            <a:r>
              <a:rPr lang="en-US" altLang="zh-CN" sz="2400" dirty="0">
                <a:ea typeface="SimSun" panose="02010600030101010101" pitchFamily="2" charset="-122"/>
              </a:rPr>
              <a:t>(or </a:t>
            </a:r>
            <a:r>
              <a:rPr lang="en-US" altLang="zh-CN" sz="2400" b="1" i="1" dirty="0">
                <a:ea typeface="SimSun" panose="02010600030101010101" pitchFamily="2" charset="-122"/>
              </a:rPr>
              <a:t>clustering</a:t>
            </a:r>
            <a:r>
              <a:rPr lang="en-US" altLang="zh-CN" sz="2400" b="1" dirty="0">
                <a:ea typeface="SimSun" panose="02010600030101010101" pitchFamily="2" charset="-122"/>
              </a:rPr>
              <a:t>, </a:t>
            </a:r>
            <a:r>
              <a:rPr lang="en-US" altLang="zh-CN" sz="2400" b="1" i="1" dirty="0">
                <a:ea typeface="SimSun" panose="02010600030101010101" pitchFamily="2" charset="-122"/>
              </a:rPr>
              <a:t>data segmentation</a:t>
            </a:r>
            <a:r>
              <a:rPr lang="en-US" altLang="zh-CN" sz="2400" i="1" dirty="0">
                <a:ea typeface="SimSun" panose="02010600030101010101" pitchFamily="2" charset="-122"/>
              </a:rPr>
              <a:t>, …</a:t>
            </a:r>
            <a:r>
              <a:rPr lang="en-US" altLang="zh-CN" sz="2400" dirty="0">
                <a:ea typeface="SimSun" panose="02010600030101010101" pitchFamily="2" charset="-122"/>
              </a:rPr>
              <a:t>)</a:t>
            </a:r>
          </a:p>
          <a:p>
            <a:pPr lvl="1"/>
            <a:r>
              <a:rPr lang="en-US" altLang="zh-CN" sz="2400" dirty="0">
                <a:ea typeface="SimSun" panose="02010600030101010101" pitchFamily="2" charset="-122"/>
              </a:rPr>
              <a:t>Given a set of data points, partition them into a set of groups (i.e., clusters) which are as similar as possible</a:t>
            </a:r>
          </a:p>
          <a:p>
            <a:r>
              <a:rPr lang="en-US" altLang="zh-CN" sz="2400" dirty="0">
                <a:ea typeface="SimSun" panose="02010600030101010101" pitchFamily="2" charset="-122"/>
              </a:rPr>
              <a:t>Cluster analysis is </a:t>
            </a:r>
            <a:r>
              <a:rPr lang="en-US" altLang="zh-CN" sz="2400" b="1" dirty="0">
                <a:solidFill>
                  <a:srgbClr val="FF0000"/>
                </a:solidFill>
                <a:ea typeface="SimSun" panose="02010600030101010101" pitchFamily="2" charset="-122"/>
              </a:rPr>
              <a:t>unsupervised learning </a:t>
            </a:r>
            <a:r>
              <a:rPr lang="en-US" altLang="zh-CN" sz="2400" dirty="0">
                <a:ea typeface="SimSun" panose="02010600030101010101" pitchFamily="2" charset="-122"/>
              </a:rPr>
              <a:t>(i.e., no predefined classes)</a:t>
            </a:r>
          </a:p>
          <a:p>
            <a:pPr lvl="1"/>
            <a:r>
              <a:rPr lang="en-US" altLang="zh-CN" sz="2400" dirty="0">
                <a:ea typeface="SimSun" panose="02010600030101010101" pitchFamily="2" charset="-122"/>
              </a:rPr>
              <a:t>This contrasts with </a:t>
            </a:r>
            <a:r>
              <a:rPr lang="en-US" altLang="zh-CN" sz="2400" i="1" dirty="0">
                <a:ea typeface="SimSun" panose="02010600030101010101" pitchFamily="2" charset="-122"/>
              </a:rPr>
              <a:t>classification</a:t>
            </a:r>
            <a:r>
              <a:rPr lang="en-US" altLang="zh-CN" sz="2400" dirty="0">
                <a:ea typeface="SimSun" panose="02010600030101010101" pitchFamily="2" charset="-122"/>
              </a:rPr>
              <a:t> (i.e., </a:t>
            </a:r>
            <a:r>
              <a:rPr lang="en-US" altLang="zh-CN" sz="2400" i="1" dirty="0">
                <a:ea typeface="SimSun" panose="02010600030101010101" pitchFamily="2" charset="-122"/>
              </a:rPr>
              <a:t>supervised learning</a:t>
            </a:r>
            <a:r>
              <a:rPr lang="en-US" altLang="zh-CN" sz="2400" dirty="0">
                <a:ea typeface="SimSun" panose="02010600030101010101" pitchFamily="2" charset="-122"/>
              </a:rPr>
              <a:t>) </a:t>
            </a:r>
          </a:p>
          <a:p>
            <a:r>
              <a:rPr lang="en-US" altLang="zh-CN" sz="2400" dirty="0">
                <a:ea typeface="SimSun" panose="02010600030101010101" pitchFamily="2" charset="-122"/>
              </a:rPr>
              <a:t>Typical ways to use/apply cluster analysis</a:t>
            </a:r>
          </a:p>
          <a:p>
            <a:pPr lvl="1"/>
            <a:r>
              <a:rPr lang="en-US" altLang="zh-CN" sz="2400" dirty="0">
                <a:ea typeface="SimSun" panose="02010600030101010101" pitchFamily="2" charset="-122"/>
              </a:rPr>
              <a:t>As a stand-alone tool to get insight into data distribution, or </a:t>
            </a:r>
          </a:p>
          <a:p>
            <a:pPr lvl="1"/>
            <a:r>
              <a:rPr lang="en-US" altLang="zh-CN" sz="2400" dirty="0">
                <a:ea typeface="SimSun" panose="02010600030101010101" pitchFamily="2" charset="-122"/>
              </a:rPr>
              <a:t>As a preprocessing (or intermediate) step for other algorithms</a:t>
            </a:r>
          </a:p>
        </p:txBody>
      </p:sp>
    </p:spTree>
    <p:extLst>
      <p:ext uri="{BB962C8B-B14F-4D97-AF65-F5344CB8AC3E}">
        <p14:creationId xmlns:p14="http://schemas.microsoft.com/office/powerpoint/2010/main" val="366262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1134919918"/>
              </p:ext>
            </p:extLst>
          </p:nvPr>
        </p:nvGraphicFramePr>
        <p:xfrm>
          <a:off x="6852192" y="1887580"/>
          <a:ext cx="2664340" cy="1524000"/>
        </p:xfrm>
        <a:graphic>
          <a:graphicData uri="http://schemas.openxmlformats.org/drawingml/2006/table">
            <a:tbl>
              <a:tblPr firstRow="1" bandRow="1">
                <a:tableStyleId>{93296810-A885-4BE3-A3E7-6D5BEEA58F35}</a:tableStyleId>
              </a:tblPr>
              <a:tblGrid>
                <a:gridCol w="666085">
                  <a:extLst>
                    <a:ext uri="{9D8B030D-6E8A-4147-A177-3AD203B41FA5}">
                      <a16:colId xmlns:a16="http://schemas.microsoft.com/office/drawing/2014/main" val="20000"/>
                    </a:ext>
                  </a:extLst>
                </a:gridCol>
                <a:gridCol w="666085">
                  <a:extLst>
                    <a:ext uri="{9D8B030D-6E8A-4147-A177-3AD203B41FA5}">
                      <a16:colId xmlns:a16="http://schemas.microsoft.com/office/drawing/2014/main" val="20001"/>
                    </a:ext>
                  </a:extLst>
                </a:gridCol>
                <a:gridCol w="666085">
                  <a:extLst>
                    <a:ext uri="{9D8B030D-6E8A-4147-A177-3AD203B41FA5}">
                      <a16:colId xmlns:a16="http://schemas.microsoft.com/office/drawing/2014/main" val="20002"/>
                    </a:ext>
                  </a:extLst>
                </a:gridCol>
                <a:gridCol w="666085">
                  <a:extLst>
                    <a:ext uri="{9D8B030D-6E8A-4147-A177-3AD203B41FA5}">
                      <a16:colId xmlns:a16="http://schemas.microsoft.com/office/drawing/2014/main" val="20003"/>
                    </a:ext>
                  </a:extLst>
                </a:gridCol>
              </a:tblGrid>
              <a:tr h="3578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3578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578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3578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(c,(</a:t>
            </a:r>
            <a:r>
              <a:rPr lang="en-US" altLang="zh-CN" dirty="0" err="1"/>
              <a:t>a,b</a:t>
            </a:r>
            <a:r>
              <a:rPr lang="en-US" altLang="zh-CN" dirty="0"/>
              <a:t>)))= min(Distance((</a:t>
            </a:r>
            <a:r>
              <a:rPr lang="en-US" altLang="zh-CN" dirty="0" err="1"/>
              <a:t>d,e</a:t>
            </a:r>
            <a:r>
              <a:rPr lang="en-US" altLang="zh-CN" dirty="0"/>
              <a:t>),(</a:t>
            </a:r>
            <a:r>
              <a:rPr lang="en-US" altLang="zh-CN" dirty="0" err="1"/>
              <a:t>a,b</a:t>
            </a:r>
            <a:r>
              <a:rPr lang="en-US" altLang="zh-CN" dirty="0"/>
              <a:t>)), Distance((</a:t>
            </a:r>
            <a:r>
              <a:rPr lang="en-US" altLang="zh-CN" dirty="0" err="1"/>
              <a:t>d,e</a:t>
            </a:r>
            <a:r>
              <a:rPr lang="en-US" altLang="zh-CN" dirty="0"/>
              <a:t>),c) = 6.1</a:t>
            </a:r>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96692341"/>
              </p:ext>
            </p:extLst>
          </p:nvPr>
        </p:nvGraphicFramePr>
        <p:xfrm>
          <a:off x="6852194" y="1887582"/>
          <a:ext cx="2698206" cy="1516017"/>
        </p:xfrm>
        <a:graphic>
          <a:graphicData uri="http://schemas.openxmlformats.org/drawingml/2006/table">
            <a:tbl>
              <a:tblPr firstRow="1" bandRow="1">
                <a:tableStyleId>{93296810-A885-4BE3-A3E7-6D5BEEA58F35}</a:tableStyleId>
              </a:tblPr>
              <a:tblGrid>
                <a:gridCol w="899402">
                  <a:extLst>
                    <a:ext uri="{9D8B030D-6E8A-4147-A177-3AD203B41FA5}">
                      <a16:colId xmlns:a16="http://schemas.microsoft.com/office/drawing/2014/main" val="20000"/>
                    </a:ext>
                  </a:extLst>
                </a:gridCol>
                <a:gridCol w="899402">
                  <a:extLst>
                    <a:ext uri="{9D8B030D-6E8A-4147-A177-3AD203B41FA5}">
                      <a16:colId xmlns:a16="http://schemas.microsoft.com/office/drawing/2014/main" val="20001"/>
                    </a:ext>
                  </a:extLst>
                </a:gridCol>
                <a:gridCol w="899402">
                  <a:extLst>
                    <a:ext uri="{9D8B030D-6E8A-4147-A177-3AD203B41FA5}">
                      <a16:colId xmlns:a16="http://schemas.microsoft.com/office/drawing/2014/main" val="20002"/>
                    </a:ext>
                  </a:extLst>
                </a:gridCol>
              </a:tblGrid>
              <a:tr h="505339">
                <a:tc>
                  <a:txBody>
                    <a:bodyPr/>
                    <a:lstStyle/>
                    <a:p>
                      <a:endParaRPr lang="zh-CN" altLang="en-US" dirty="0"/>
                    </a:p>
                  </a:txBody>
                  <a:tcPr/>
                </a:tc>
                <a:tc>
                  <a:txBody>
                    <a:bodyPr/>
                    <a:lstStyle/>
                    <a:p>
                      <a:r>
                        <a:rPr lang="en-US" altLang="zh-CN" dirty="0" err="1"/>
                        <a:t>a,b,c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505339">
                <a:tc>
                  <a:txBody>
                    <a:bodyPr/>
                    <a:lstStyle/>
                    <a:p>
                      <a:r>
                        <a:rPr lang="en-US" altLang="zh-CN" dirty="0" err="1"/>
                        <a:t>a,b,c</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505339">
                <a:tc>
                  <a:txBody>
                    <a:bodyPr/>
                    <a:lstStyle/>
                    <a:p>
                      <a:r>
                        <a:rPr lang="en-US" altLang="zh-CN" dirty="0" err="1"/>
                        <a:t>d,e</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733211" y="29749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96" t="10880" r="26198" b="76695"/>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上箭头 9"/>
          <p:cNvSpPr/>
          <p:nvPr/>
        </p:nvSpPr>
        <p:spPr>
          <a:xfrm rot="2367206">
            <a:off x="7639142" y="3915220"/>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49343957"/>
              </p:ext>
            </p:extLst>
          </p:nvPr>
        </p:nvGraphicFramePr>
        <p:xfrm>
          <a:off x="6852192" y="1887582"/>
          <a:ext cx="2408406" cy="762000"/>
        </p:xfrm>
        <a:graphic>
          <a:graphicData uri="http://schemas.openxmlformats.org/drawingml/2006/table">
            <a:tbl>
              <a:tblPr firstRow="1" bandRow="1">
                <a:tableStyleId>{93296810-A885-4BE3-A3E7-6D5BEEA58F35}</a:tableStyleId>
              </a:tblPr>
              <a:tblGrid>
                <a:gridCol w="1204203">
                  <a:extLst>
                    <a:ext uri="{9D8B030D-6E8A-4147-A177-3AD203B41FA5}">
                      <a16:colId xmlns:a16="http://schemas.microsoft.com/office/drawing/2014/main" val="20000"/>
                    </a:ext>
                  </a:extLst>
                </a:gridCol>
                <a:gridCol w="1204203">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r>
                        <a:rPr lang="en-US" altLang="zh-CN" dirty="0" err="1"/>
                        <a:t>a,b,c,d,e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err="1"/>
                        <a:t>a,b,c,d,e</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731" t="23685" r="26363" b="63890"/>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69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80" y="909107"/>
            <a:ext cx="6645454" cy="595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323580" y="58391"/>
            <a:ext cx="11369963" cy="738909"/>
          </a:xfrm>
        </p:spPr>
        <p:txBody>
          <a:bodyPr/>
          <a:lstStyle/>
          <a:p>
            <a:r>
              <a:rPr lang="en-US" altLang="zh-CN" dirty="0"/>
              <a:t>Comparison of different linkage methods</a:t>
            </a:r>
            <a:endParaRPr lang="zh-CN" altLang="en-US" dirty="0"/>
          </a:p>
        </p:txBody>
      </p:sp>
      <p:sp>
        <p:nvSpPr>
          <p:cNvPr id="3" name="内容占位符 2"/>
          <p:cNvSpPr>
            <a:spLocks noGrp="1"/>
          </p:cNvSpPr>
          <p:nvPr>
            <p:ph idx="1"/>
          </p:nvPr>
        </p:nvSpPr>
        <p:spPr>
          <a:xfrm>
            <a:off x="7184571" y="1123315"/>
            <a:ext cx="4709160" cy="5384800"/>
          </a:xfrm>
        </p:spPr>
        <p:txBody>
          <a:bodyPr/>
          <a:lstStyle/>
          <a:p>
            <a:r>
              <a:rPr lang="en-US" altLang="zh-CN" sz="2400" dirty="0"/>
              <a:t>Observations:</a:t>
            </a:r>
          </a:p>
          <a:p>
            <a:r>
              <a:rPr lang="en-US" altLang="zh-CN" sz="2400" dirty="0"/>
              <a:t>Single link performs well on non-globular data, but it performs poorly in the presence of noise.</a:t>
            </a:r>
          </a:p>
          <a:p>
            <a:r>
              <a:rPr lang="en-US" altLang="zh-CN" sz="2400" dirty="0"/>
              <a:t>Average and Complete Linkage performs well on globular data, but have mixed results otherwise.</a:t>
            </a:r>
          </a:p>
          <a:p>
            <a:r>
              <a:rPr lang="en-US" altLang="zh-CN" sz="2400" dirty="0"/>
              <a:t>Ward is the most effective method for noisy data.</a:t>
            </a:r>
          </a:p>
          <a:p>
            <a:pPr marL="0" indent="0">
              <a:buNone/>
            </a:pPr>
            <a:endParaRPr lang="en-US" altLang="zh-CN" sz="2400" dirty="0"/>
          </a:p>
          <a:p>
            <a:endParaRPr lang="zh-CN" altLang="en-US" sz="2400" dirty="0"/>
          </a:p>
        </p:txBody>
      </p:sp>
      <p:sp>
        <p:nvSpPr>
          <p:cNvPr id="4" name="TextBox 3"/>
          <p:cNvSpPr txBox="1"/>
          <p:nvPr/>
        </p:nvSpPr>
        <p:spPr>
          <a:xfrm>
            <a:off x="424543" y="701971"/>
            <a:ext cx="1580606" cy="369332"/>
          </a:xfrm>
          <a:prstGeom prst="rect">
            <a:avLst/>
          </a:prstGeom>
          <a:solidFill>
            <a:schemeClr val="bg1"/>
          </a:solidFill>
        </p:spPr>
        <p:txBody>
          <a:bodyPr wrap="square" rtlCol="0">
            <a:spAutoFit/>
          </a:bodyPr>
          <a:lstStyle/>
          <a:p>
            <a:r>
              <a:rPr lang="en-US" altLang="zh-CN" sz="1800" dirty="0"/>
              <a:t>Single Link</a:t>
            </a:r>
            <a:endParaRPr lang="zh-CN" altLang="en-US" sz="1800" dirty="0"/>
          </a:p>
        </p:txBody>
      </p:sp>
      <p:sp>
        <p:nvSpPr>
          <p:cNvPr id="7" name="TextBox 6"/>
          <p:cNvSpPr txBox="1"/>
          <p:nvPr/>
        </p:nvSpPr>
        <p:spPr>
          <a:xfrm>
            <a:off x="2020378" y="717910"/>
            <a:ext cx="1580606" cy="369332"/>
          </a:xfrm>
          <a:prstGeom prst="rect">
            <a:avLst/>
          </a:prstGeom>
          <a:solidFill>
            <a:schemeClr val="bg1"/>
          </a:solidFill>
        </p:spPr>
        <p:txBody>
          <a:bodyPr wrap="square" rtlCol="0">
            <a:spAutoFit/>
          </a:bodyPr>
          <a:lstStyle/>
          <a:p>
            <a:r>
              <a:rPr lang="en-US" altLang="zh-CN" sz="1800" dirty="0"/>
              <a:t>Average Link</a:t>
            </a:r>
            <a:endParaRPr lang="zh-CN" altLang="en-US" sz="1800" dirty="0"/>
          </a:p>
        </p:txBody>
      </p:sp>
      <p:sp>
        <p:nvSpPr>
          <p:cNvPr id="8" name="TextBox 7"/>
          <p:cNvSpPr txBox="1"/>
          <p:nvPr/>
        </p:nvSpPr>
        <p:spPr>
          <a:xfrm>
            <a:off x="3657492" y="701423"/>
            <a:ext cx="1580606" cy="369332"/>
          </a:xfrm>
          <a:prstGeom prst="rect">
            <a:avLst/>
          </a:prstGeom>
          <a:solidFill>
            <a:schemeClr val="bg1"/>
          </a:solidFill>
        </p:spPr>
        <p:txBody>
          <a:bodyPr wrap="square" rtlCol="0">
            <a:spAutoFit/>
          </a:bodyPr>
          <a:lstStyle/>
          <a:p>
            <a:r>
              <a:rPr lang="en-US" altLang="zh-CN" sz="1800" dirty="0"/>
              <a:t>Complete Link</a:t>
            </a:r>
            <a:endParaRPr lang="zh-CN" altLang="en-US" sz="1800" dirty="0"/>
          </a:p>
        </p:txBody>
      </p:sp>
      <p:sp>
        <p:nvSpPr>
          <p:cNvPr id="9" name="TextBox 8"/>
          <p:cNvSpPr txBox="1"/>
          <p:nvPr/>
        </p:nvSpPr>
        <p:spPr>
          <a:xfrm>
            <a:off x="5388428" y="701423"/>
            <a:ext cx="1580606" cy="369332"/>
          </a:xfrm>
          <a:prstGeom prst="rect">
            <a:avLst/>
          </a:prstGeom>
          <a:solidFill>
            <a:schemeClr val="bg1"/>
          </a:solidFill>
        </p:spPr>
        <p:txBody>
          <a:bodyPr wrap="square" rtlCol="0">
            <a:spAutoFit/>
          </a:bodyPr>
          <a:lstStyle/>
          <a:p>
            <a:r>
              <a:rPr lang="en-US" altLang="zh-CN" sz="1800" dirty="0"/>
              <a:t>Ward Link</a:t>
            </a:r>
            <a:endParaRPr lang="zh-CN" altLang="en-US" sz="1800" dirty="0"/>
          </a:p>
        </p:txBody>
      </p:sp>
    </p:spTree>
    <p:extLst>
      <p:ext uri="{BB962C8B-B14F-4D97-AF65-F5344CB8AC3E}">
        <p14:creationId xmlns:p14="http://schemas.microsoft.com/office/powerpoint/2010/main" val="1091813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Divisive Clustering</a:t>
            </a:r>
            <a:endParaRPr lang="en-US" dirty="0">
              <a:solidFill>
                <a:prstClr val="black"/>
              </a:solidFill>
            </a:endParaRPr>
          </a:p>
        </p:txBody>
      </p:sp>
      <p:sp>
        <p:nvSpPr>
          <p:cNvPr id="3" name="Content Placeholder 2"/>
          <p:cNvSpPr>
            <a:spLocks noGrp="1"/>
          </p:cNvSpPr>
          <p:nvPr>
            <p:ph idx="1"/>
          </p:nvPr>
        </p:nvSpPr>
        <p:spPr>
          <a:xfrm>
            <a:off x="617190" y="1138932"/>
            <a:ext cx="9893883" cy="1459418"/>
          </a:xfrm>
        </p:spPr>
        <p:txBody>
          <a:bodyPr/>
          <a:lstStyle/>
          <a:p>
            <a:r>
              <a:rPr lang="en-US" altLang="zh-CN" sz="2400" dirty="0">
                <a:ea typeface="SimSun" panose="02010600030101010101" pitchFamily="2" charset="-122"/>
              </a:rPr>
              <a:t>DIANA (Divisive Analysis)  (Kaufmann and Rousseeuw,1990)</a:t>
            </a:r>
          </a:p>
          <a:p>
            <a:pPr lvl="1"/>
            <a:r>
              <a:rPr lang="en-US" altLang="zh-CN" sz="2400" dirty="0">
                <a:ea typeface="SimSun" panose="02010600030101010101" pitchFamily="2" charset="-122"/>
              </a:rPr>
              <a:t>Implemented in some statistical analysis packages, e.g., </a:t>
            </a:r>
            <a:r>
              <a:rPr lang="en-US" altLang="zh-CN" sz="2400" dirty="0" err="1">
                <a:ea typeface="SimSun" panose="02010600030101010101" pitchFamily="2" charset="-122"/>
              </a:rPr>
              <a:t>Splus</a:t>
            </a:r>
            <a:endParaRPr lang="en-US" altLang="zh-CN" sz="2400" dirty="0">
              <a:ea typeface="SimSun" panose="02010600030101010101" pitchFamily="2" charset="-122"/>
            </a:endParaRPr>
          </a:p>
          <a:p>
            <a:r>
              <a:rPr lang="en-US" altLang="zh-CN" sz="2400" dirty="0">
                <a:ea typeface="SimSun" panose="02010600030101010101" pitchFamily="2" charset="-122"/>
              </a:rPr>
              <a:t>Inverse order of AGNES: Eventually each node forms a cluster on its own</a:t>
            </a:r>
          </a:p>
        </p:txBody>
      </p:sp>
      <p:grpSp>
        <p:nvGrpSpPr>
          <p:cNvPr id="24" name="Group 23"/>
          <p:cNvGrpSpPr/>
          <p:nvPr/>
        </p:nvGrpSpPr>
        <p:grpSpPr>
          <a:xfrm>
            <a:off x="1554181" y="24316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11423" name="Worksheet" r:id="rId3" imgW="2200656" imgH="2076907" progId="Excel.Sheet.8">
                      <p:embed/>
                    </p:oleObj>
                  </mc:Choice>
                  <mc:Fallback>
                    <p:oleObj name="Worksheet" r:id="rId3"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11424"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11425"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
        <p:nvSpPr>
          <p:cNvPr id="25" name="Content Placeholder 2"/>
          <p:cNvSpPr txBox="1">
            <a:spLocks/>
          </p:cNvSpPr>
          <p:nvPr/>
        </p:nvSpPr>
        <p:spPr>
          <a:xfrm>
            <a:off x="706680" y="4411962"/>
            <a:ext cx="9979793" cy="227516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Divisive clustering is a top-down approach</a:t>
            </a:r>
          </a:p>
          <a:p>
            <a:pPr lvl="1"/>
            <a:r>
              <a:rPr lang="en-US" altLang="zh-CN" sz="2400" dirty="0">
                <a:ea typeface="SimSun" panose="02010600030101010101" pitchFamily="2" charset="-122"/>
              </a:rPr>
              <a:t>The process starts at the root with all the points as one cluster</a:t>
            </a:r>
          </a:p>
          <a:p>
            <a:pPr lvl="1"/>
            <a:r>
              <a:rPr lang="en-US" altLang="zh-CN" sz="2400" dirty="0">
                <a:ea typeface="SimSun" panose="02010600030101010101" pitchFamily="2" charset="-122"/>
              </a:rPr>
              <a:t>It recursively splits the higher level clusters to build the </a:t>
            </a:r>
            <a:r>
              <a:rPr lang="en-US" altLang="zh-CN" sz="2400" dirty="0" err="1">
                <a:ea typeface="SimSun" panose="02010600030101010101" pitchFamily="2" charset="-122"/>
              </a:rPr>
              <a:t>dendrogram</a:t>
            </a:r>
            <a:endParaRPr lang="en-US" altLang="zh-CN" sz="2400" dirty="0">
              <a:ea typeface="SimSun" panose="02010600030101010101" pitchFamily="2" charset="-122"/>
            </a:endParaRPr>
          </a:p>
          <a:p>
            <a:pPr lvl="1"/>
            <a:r>
              <a:rPr lang="en-US" altLang="zh-CN" sz="2400" dirty="0">
                <a:ea typeface="SimSun" panose="02010600030101010101" pitchFamily="2" charset="-122"/>
              </a:rPr>
              <a:t>Can be considered as a global approach</a:t>
            </a:r>
          </a:p>
          <a:p>
            <a:pPr lvl="1"/>
            <a:r>
              <a:rPr lang="en-US" altLang="zh-CN" sz="2400" dirty="0">
                <a:ea typeface="SimSun" panose="02010600030101010101" pitchFamily="2" charset="-122"/>
              </a:rPr>
              <a:t>More efficient when compared with agglomerative clustering</a:t>
            </a:r>
          </a:p>
        </p:txBody>
      </p:sp>
    </p:spTree>
    <p:extLst>
      <p:ext uri="{BB962C8B-B14F-4D97-AF65-F5344CB8AC3E}">
        <p14:creationId xmlns:p14="http://schemas.microsoft.com/office/powerpoint/2010/main" val="4152421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4"/>
            <a:ext cx="12191999" cy="738909"/>
          </a:xfrm>
        </p:spPr>
        <p:txBody>
          <a:bodyPr>
            <a:noAutofit/>
          </a:bodyPr>
          <a:lstStyle/>
          <a:p>
            <a:pPr defTabSz="1219110"/>
            <a:r>
              <a:rPr lang="en-US" altLang="zh-CN" dirty="0">
                <a:ea typeface="SimSun" panose="02010600030101010101" pitchFamily="2" charset="-122"/>
              </a:rPr>
              <a:t>More on Algorithm Design for Divisive Clustering</a:t>
            </a:r>
            <a:endParaRPr lang="en-US" dirty="0">
              <a:solidFill>
                <a:prstClr val="black"/>
              </a:solidFill>
            </a:endParaRPr>
          </a:p>
        </p:txBody>
      </p:sp>
      <p:sp>
        <p:nvSpPr>
          <p:cNvPr id="3" name="Content Placeholder 2"/>
          <p:cNvSpPr>
            <a:spLocks noGrp="1"/>
          </p:cNvSpPr>
          <p:nvPr>
            <p:ph idx="1"/>
          </p:nvPr>
        </p:nvSpPr>
        <p:spPr>
          <a:xfrm>
            <a:off x="617190" y="1240325"/>
            <a:ext cx="10799230" cy="5214795"/>
          </a:xfrm>
        </p:spPr>
        <p:txBody>
          <a:bodyPr/>
          <a:lstStyle/>
          <a:p>
            <a:pPr>
              <a:spcBef>
                <a:spcPts val="1200"/>
              </a:spcBef>
              <a:spcAft>
                <a:spcPts val="600"/>
              </a:spcAft>
            </a:pPr>
            <a:r>
              <a:rPr lang="en-US" altLang="zh-CN" sz="2400" dirty="0">
                <a:ea typeface="SimSun" panose="02010600030101010101" pitchFamily="2" charset="-122"/>
              </a:rPr>
              <a:t>Choosing which cluster to split</a:t>
            </a:r>
          </a:p>
          <a:p>
            <a:pPr lvl="1">
              <a:spcBef>
                <a:spcPts val="1200"/>
              </a:spcBef>
              <a:spcAft>
                <a:spcPts val="600"/>
              </a:spcAft>
            </a:pPr>
            <a:r>
              <a:rPr lang="en-US" altLang="zh-CN" sz="2400" dirty="0">
                <a:ea typeface="SimSun" panose="02010600030101010101" pitchFamily="2" charset="-122"/>
              </a:rPr>
              <a:t>Check the sums of squared errors of the clusters and choose the one with the largest value</a:t>
            </a:r>
          </a:p>
          <a:p>
            <a:pPr>
              <a:spcBef>
                <a:spcPts val="1200"/>
              </a:spcBef>
              <a:spcAft>
                <a:spcPts val="600"/>
              </a:spcAft>
            </a:pPr>
            <a:r>
              <a:rPr lang="en-US" altLang="zh-CN" sz="2400" dirty="0">
                <a:ea typeface="SimSun" panose="02010600030101010101" pitchFamily="2" charset="-122"/>
              </a:rPr>
              <a:t>Splitting criterion: Determining how to split</a:t>
            </a:r>
          </a:p>
          <a:p>
            <a:pPr lvl="1">
              <a:spcBef>
                <a:spcPts val="1200"/>
              </a:spcBef>
              <a:spcAft>
                <a:spcPts val="600"/>
              </a:spcAft>
            </a:pPr>
            <a:r>
              <a:rPr lang="en-US" altLang="zh-CN" sz="2400" dirty="0">
                <a:ea typeface="SimSun" panose="02010600030101010101" pitchFamily="2" charset="-122"/>
              </a:rPr>
              <a:t>One may use Ward’s criterion to chase for greater reduction in the difference in the SSE criterion as a result of a split</a:t>
            </a:r>
          </a:p>
          <a:p>
            <a:pPr lvl="1">
              <a:spcBef>
                <a:spcPts val="1200"/>
              </a:spcBef>
              <a:spcAft>
                <a:spcPts val="600"/>
              </a:spcAft>
            </a:pPr>
            <a:r>
              <a:rPr lang="en-US" altLang="zh-CN" sz="2400" dirty="0">
                <a:ea typeface="SimSun" panose="02010600030101010101" pitchFamily="2" charset="-122"/>
              </a:rPr>
              <a:t>For categorical data, Gini-index can be used</a:t>
            </a:r>
          </a:p>
          <a:p>
            <a:pPr>
              <a:spcBef>
                <a:spcPts val="1200"/>
              </a:spcBef>
              <a:spcAft>
                <a:spcPts val="600"/>
              </a:spcAft>
            </a:pPr>
            <a:r>
              <a:rPr lang="en-US" altLang="zh-CN" sz="2400" dirty="0">
                <a:ea typeface="SimSun" panose="02010600030101010101" pitchFamily="2" charset="-122"/>
              </a:rPr>
              <a:t>Handling the noise</a:t>
            </a:r>
          </a:p>
          <a:p>
            <a:pPr lvl="1">
              <a:spcBef>
                <a:spcPts val="1200"/>
              </a:spcBef>
              <a:spcAft>
                <a:spcPts val="600"/>
              </a:spcAft>
            </a:pPr>
            <a:r>
              <a:rPr lang="en-US" altLang="zh-CN" sz="2400" dirty="0">
                <a:ea typeface="SimSun" panose="02010600030101010101" pitchFamily="2" charset="-122"/>
              </a:rPr>
              <a:t>Use a threshold to determine the termination criterion (do not generate clusters that are too small because they contain mainly noises)</a:t>
            </a:r>
          </a:p>
        </p:txBody>
      </p:sp>
    </p:spTree>
    <p:extLst>
      <p:ext uri="{BB962C8B-B14F-4D97-AF65-F5344CB8AC3E}">
        <p14:creationId xmlns:p14="http://schemas.microsoft.com/office/powerpoint/2010/main" val="962559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Extensions to Hierarchical Clustering</a:t>
            </a:r>
            <a:endParaRPr lang="en-US" altLang="en-US" dirty="0"/>
          </a:p>
        </p:txBody>
      </p:sp>
      <p:sp>
        <p:nvSpPr>
          <p:cNvPr id="25604" name="Rectangle 3"/>
          <p:cNvSpPr>
            <a:spLocks noGrp="1" noChangeArrowheads="1"/>
          </p:cNvSpPr>
          <p:nvPr>
            <p:ph idx="1"/>
          </p:nvPr>
        </p:nvSpPr>
        <p:spPr>
          <a:xfrm>
            <a:off x="523089" y="1158503"/>
            <a:ext cx="11145822" cy="5432419"/>
          </a:xfrm>
        </p:spPr>
        <p:txBody>
          <a:bodyPr/>
          <a:lstStyle/>
          <a:p>
            <a:pPr>
              <a:spcBef>
                <a:spcPts val="1200"/>
              </a:spcBef>
              <a:spcAft>
                <a:spcPts val="600"/>
              </a:spcAft>
            </a:pPr>
            <a:r>
              <a:rPr lang="en-US" altLang="zh-CN" sz="2400" dirty="0">
                <a:ea typeface="SimSun" panose="02010600030101010101" pitchFamily="2" charset="-122"/>
              </a:rPr>
              <a:t> Major weaknesses of hierarchical clustering methods</a:t>
            </a:r>
          </a:p>
          <a:p>
            <a:pPr lvl="1">
              <a:spcBef>
                <a:spcPts val="1200"/>
              </a:spcBef>
              <a:spcAft>
                <a:spcPts val="600"/>
              </a:spcAft>
            </a:pPr>
            <a:r>
              <a:rPr lang="en-US" altLang="zh-CN" sz="2400" dirty="0">
                <a:ea typeface="SimSun" panose="02010600030101010101" pitchFamily="2" charset="-122"/>
              </a:rPr>
              <a:t>Can never undo what was done previously</a:t>
            </a:r>
          </a:p>
          <a:p>
            <a:pPr lvl="1">
              <a:spcBef>
                <a:spcPts val="1200"/>
              </a:spcBef>
              <a:spcAft>
                <a:spcPts val="600"/>
              </a:spcAft>
            </a:pPr>
            <a:r>
              <a:rPr lang="en-US" altLang="zh-CN" sz="2400" dirty="0">
                <a:ea typeface="SimSun" panose="02010600030101010101" pitchFamily="2" charset="-122"/>
              </a:rPr>
              <a:t>Do not scale well</a:t>
            </a:r>
          </a:p>
          <a:p>
            <a:pPr lvl="2">
              <a:spcBef>
                <a:spcPts val="1200"/>
              </a:spcBef>
              <a:spcAft>
                <a:spcPts val="600"/>
              </a:spcAft>
            </a:pPr>
            <a:r>
              <a:rPr lang="en-US" altLang="zh-CN" sz="2400" dirty="0">
                <a:ea typeface="SimSun" panose="02010600030101010101" pitchFamily="2" charset="-122"/>
              </a:rPr>
              <a:t>Time complexity of at least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a:ea typeface="SimSun" panose="02010600030101010101" pitchFamily="2" charset="-122"/>
              </a:rPr>
              <a:t>n</a:t>
            </a:r>
            <a:r>
              <a:rPr lang="en-US" altLang="zh-CN" sz="2400" i="1" baseline="30000" dirty="0">
                <a:ea typeface="SimSun" panose="02010600030101010101" pitchFamily="2" charset="-122"/>
              </a:rPr>
              <a:t>2</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is the number of total objects</a:t>
            </a:r>
          </a:p>
          <a:p>
            <a:pPr>
              <a:spcBef>
                <a:spcPts val="1200"/>
              </a:spcBef>
              <a:spcAft>
                <a:spcPts val="600"/>
              </a:spcAft>
            </a:pPr>
            <a:r>
              <a:rPr lang="en-US" altLang="zh-CN" sz="2400" dirty="0">
                <a:ea typeface="SimSun" panose="02010600030101010101" pitchFamily="2" charset="-122"/>
              </a:rPr>
              <a:t>Other hierarchical clustering algorithms</a:t>
            </a:r>
          </a:p>
          <a:p>
            <a:pPr lvl="1">
              <a:spcBef>
                <a:spcPts val="1200"/>
              </a:spcBef>
              <a:spcAft>
                <a:spcPts val="600"/>
              </a:spcAft>
            </a:pPr>
            <a:r>
              <a:rPr lang="en-US" altLang="zh-CN" sz="2400" u="sng" dirty="0">
                <a:ea typeface="SimSun" panose="02010600030101010101" pitchFamily="2" charset="-122"/>
              </a:rPr>
              <a:t>BIRCH (1996)</a:t>
            </a:r>
            <a:r>
              <a:rPr lang="en-US" altLang="zh-CN" sz="2400" dirty="0">
                <a:ea typeface="SimSun" panose="02010600030101010101" pitchFamily="2" charset="-122"/>
              </a:rPr>
              <a:t>: Use CF-tree and incrementally adjust the quality of sub-clusters</a:t>
            </a:r>
            <a:endParaRPr lang="en-US" altLang="zh-CN" sz="2400" u="sng" dirty="0">
              <a:ea typeface="SimSun" panose="02010600030101010101" pitchFamily="2" charset="-122"/>
            </a:endParaRPr>
          </a:p>
          <a:p>
            <a:pPr lvl="1">
              <a:spcBef>
                <a:spcPts val="1200"/>
              </a:spcBef>
              <a:spcAft>
                <a:spcPts val="600"/>
              </a:spcAft>
            </a:pPr>
            <a:r>
              <a:rPr lang="en-US" altLang="zh-CN" sz="2400" u="sng" dirty="0">
                <a:ea typeface="SimSun" panose="02010600030101010101" pitchFamily="2" charset="-122"/>
              </a:rPr>
              <a:t>CURE (1998)</a:t>
            </a:r>
            <a:r>
              <a:rPr lang="en-US" altLang="zh-CN" sz="2400" dirty="0">
                <a:ea typeface="SimSun" panose="02010600030101010101" pitchFamily="2" charset="-122"/>
              </a:rPr>
              <a:t>: Represent a cluster using a set of well-scattered representative points</a:t>
            </a:r>
          </a:p>
          <a:p>
            <a:pPr lvl="1">
              <a:spcBef>
                <a:spcPts val="1200"/>
              </a:spcBef>
              <a:spcAft>
                <a:spcPts val="600"/>
              </a:spcAft>
            </a:pPr>
            <a:r>
              <a:rPr lang="en-US" altLang="zh-CN" sz="2400" u="sng" dirty="0">
                <a:ea typeface="SimSun" panose="02010600030101010101" pitchFamily="2" charset="-122"/>
              </a:rPr>
              <a:t>CHAMELEON (1999)</a:t>
            </a:r>
            <a:r>
              <a:rPr lang="en-US" altLang="zh-CN" sz="2400" dirty="0">
                <a:ea typeface="SimSun" panose="02010600030101010101" pitchFamily="2" charset="-122"/>
              </a:rPr>
              <a:t>: Use graph partitioning methods on the K-nearest neighbor graph of the data</a:t>
            </a:r>
          </a:p>
        </p:txBody>
      </p:sp>
    </p:spTree>
    <p:extLst>
      <p:ext uri="{BB962C8B-B14F-4D97-AF65-F5344CB8AC3E}">
        <p14:creationId xmlns:p14="http://schemas.microsoft.com/office/powerpoint/2010/main" val="1660180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6955284" y="38361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150745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Gaussian Distribution</a:t>
            </a:r>
            <a:endParaRPr lang="en-US" altLang="en-US" dirty="0"/>
          </a:p>
        </p:txBody>
      </p:sp>
      <p:pic>
        <p:nvPicPr>
          <p:cNvPr id="4" name="Picture 6" descr="File:Planche de Gal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05" y="1249379"/>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4172139" y="1976721"/>
            <a:ext cx="1223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rgbClr val="000000"/>
                </a:solidFill>
                <a:ea typeface="SimSun" panose="02010600030101010101" pitchFamily="2" charset="-122"/>
              </a:rPr>
              <a:t>Bean machine: drop ball with pins</a:t>
            </a:r>
            <a:endParaRPr lang="zh-CN" altLang="en-US" sz="2000" dirty="0">
              <a:solidFill>
                <a:srgbClr val="000000"/>
              </a:solidFill>
              <a:ea typeface="SimSun" panose="02010600030101010101" pitchFamily="2" charset="-122"/>
            </a:endParaRPr>
          </a:p>
        </p:txBody>
      </p:sp>
      <p:pic>
        <p:nvPicPr>
          <p:cNvPr id="7" name="Picture 4" descr="http://home.dei.polimi.it/matteucc/Clustering/tutorial_html/images/image0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57" y="1468925"/>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Normal Distribution PDF.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1" y="41148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Gaussian 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503" y="3602525"/>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4639729" y="5747441"/>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1-d Gaussian</a:t>
            </a:r>
            <a:endParaRPr lang="zh-CN" altLang="en-US" sz="1600" dirty="0">
              <a:solidFill>
                <a:srgbClr val="000000"/>
              </a:solidFill>
              <a:ea typeface="SimSun" panose="02010600030101010101" pitchFamily="2" charset="-122"/>
            </a:endParaRPr>
          </a:p>
        </p:txBody>
      </p:sp>
      <p:sp>
        <p:nvSpPr>
          <p:cNvPr id="11" name="TextBox 11"/>
          <p:cNvSpPr txBox="1">
            <a:spLocks noChangeArrowheads="1"/>
          </p:cNvSpPr>
          <p:nvPr/>
        </p:nvSpPr>
        <p:spPr bwMode="auto">
          <a:xfrm>
            <a:off x="9128157" y="58377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a:solidFill>
                  <a:srgbClr val="000000"/>
                </a:solidFill>
                <a:ea typeface="SimSun" panose="02010600030101010101" pitchFamily="2" charset="-122"/>
              </a:rPr>
              <a:t>2-d Gaussian</a:t>
            </a:r>
            <a:endParaRPr lang="zh-CN" altLang="en-US" sz="1600">
              <a:solidFill>
                <a:srgbClr val="000000"/>
              </a:solidFill>
              <a:ea typeface="SimSun" panose="02010600030101010101" pitchFamily="2" charset="-122"/>
            </a:endParaRPr>
          </a:p>
        </p:txBody>
      </p:sp>
      <p:sp>
        <p:nvSpPr>
          <p:cNvPr id="12" name="TextBox 7"/>
          <p:cNvSpPr txBox="1">
            <a:spLocks noChangeArrowheads="1"/>
          </p:cNvSpPr>
          <p:nvPr/>
        </p:nvSpPr>
        <p:spPr bwMode="auto">
          <a:xfrm>
            <a:off x="6693403" y="6421925"/>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From wikipedia and </a:t>
            </a:r>
            <a:r>
              <a:rPr lang="en-US" altLang="zh-CN" sz="1000">
                <a:solidFill>
                  <a:srgbClr val="000000"/>
                </a:solidFill>
                <a:ea typeface="SimSun" panose="02010600030101010101" pitchFamily="2" charset="-122"/>
                <a:hlinkClick r:id="rId7"/>
              </a:rPr>
              <a:t>http://home.dei.polimi.it</a:t>
            </a:r>
            <a:endParaRPr lang="zh-CN" altLang="en-US" sz="1000">
              <a:solidFill>
                <a:srgbClr val="000000"/>
              </a:solidFill>
              <a:ea typeface="SimSun" panose="02010600030101010101" pitchFamily="2" charset="-122"/>
            </a:endParaRPr>
          </a:p>
        </p:txBody>
      </p:sp>
      <p:pic>
        <p:nvPicPr>
          <p:cNvPr id="13"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6271" y="1249379"/>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493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Generative Model</a:t>
            </a:r>
            <a:endParaRPr lang="en-US" altLang="en-US" dirty="0"/>
          </a:p>
        </p:txBody>
      </p:sp>
      <p:sp>
        <p:nvSpPr>
          <p:cNvPr id="25604" name="Rectangle 3"/>
          <p:cNvSpPr>
            <a:spLocks noGrp="1" noChangeArrowheads="1"/>
          </p:cNvSpPr>
          <p:nvPr>
            <p:ph idx="1"/>
          </p:nvPr>
        </p:nvSpPr>
        <p:spPr>
          <a:xfrm>
            <a:off x="406400" y="1239985"/>
            <a:ext cx="9633893" cy="5133108"/>
          </a:xfrm>
        </p:spPr>
        <p:txBody>
          <a:bodyPr/>
          <a:lstStyle/>
          <a:p>
            <a:r>
              <a:rPr lang="en-US" altLang="zh-CN" sz="2400" dirty="0">
                <a:ea typeface="SimSun" panose="02010600030101010101" pitchFamily="2" charset="-122"/>
              </a:rPr>
              <a:t>Given a set of 1-D points </a:t>
            </a:r>
            <a:r>
              <a:rPr lang="en-US" altLang="zh-CN" sz="2400" i="1" dirty="0">
                <a:ea typeface="SimSun" panose="02010600030101010101" pitchFamily="2" charset="-122"/>
              </a:rPr>
              <a:t>X</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i="1" baseline="-25000" dirty="0">
                <a:ea typeface="SimSun" panose="02010600030101010101" pitchFamily="2" charset="-122"/>
              </a:rPr>
              <a:t>1</a:t>
            </a:r>
            <a:r>
              <a:rPr lang="en-US" altLang="zh-CN" sz="2400" i="1" dirty="0">
                <a:ea typeface="SimSun" panose="02010600030101010101" pitchFamily="2" charset="-122"/>
              </a:rPr>
              <a:t>, …, </a:t>
            </a:r>
            <a:r>
              <a:rPr lang="en-US" altLang="zh-CN" sz="2400" i="1" dirty="0" err="1">
                <a:ea typeface="SimSun" panose="02010600030101010101" pitchFamily="2" charset="-122"/>
              </a:rPr>
              <a:t>x</a:t>
            </a:r>
            <a:r>
              <a:rPr lang="en-US" altLang="zh-CN" sz="2400" i="1" baseline="-25000" dirty="0" err="1">
                <a:ea typeface="SimSun" panose="02010600030101010101" pitchFamily="2" charset="-122"/>
              </a:rPr>
              <a:t>n</a:t>
            </a:r>
            <a:r>
              <a:rPr lang="en-US" altLang="zh-CN" sz="2400" dirty="0">
                <a:ea typeface="SimSun" panose="02010600030101010101" pitchFamily="2" charset="-122"/>
              </a:rPr>
              <a:t>} for clustering analysis &amp; assuming they are generated by a Gaussian distribution:</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probability that a point </a:t>
            </a:r>
            <a:r>
              <a:rPr lang="en-US" altLang="zh-CN" sz="2400" i="1" dirty="0">
                <a:ea typeface="SimSun" panose="02010600030101010101" pitchFamily="2" charset="-122"/>
              </a:rPr>
              <a:t>x</a:t>
            </a:r>
            <a:r>
              <a:rPr lang="en-US" altLang="zh-CN" sz="2400" i="1" baseline="-25000" dirty="0">
                <a:ea typeface="SimSun" panose="02010600030101010101" pitchFamily="2" charset="-122"/>
              </a:rPr>
              <a:t>i</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 </a:t>
            </a:r>
          </a:p>
          <a:p>
            <a:endParaRPr lang="en-US" altLang="zh-CN" sz="2400" dirty="0">
              <a:ea typeface="SimSun" panose="02010600030101010101" pitchFamily="2" charset="-122"/>
            </a:endParaRPr>
          </a:p>
          <a:p>
            <a:r>
              <a:rPr lang="en-US" altLang="zh-CN" sz="2400" dirty="0">
                <a:ea typeface="SimSun" panose="02010600030101010101" pitchFamily="2" charset="-122"/>
              </a:rPr>
              <a:t>The likelihood that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task of learning the generative model: find the parameters μ and σ</a:t>
            </a:r>
            <a:r>
              <a:rPr lang="en-US" altLang="zh-CN" sz="2400" baseline="30000" dirty="0">
                <a:ea typeface="SimSun" panose="02010600030101010101" pitchFamily="2" charset="-122"/>
              </a:rPr>
              <a:t>2</a:t>
            </a:r>
            <a:r>
              <a:rPr lang="en-US" altLang="zh-CN" sz="2400" dirty="0">
                <a:ea typeface="SimSun" panose="02010600030101010101" pitchFamily="2" charset="-122"/>
              </a:rPr>
              <a:t> such that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301" y="1972075"/>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591" y="3369595"/>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400" y="4326803"/>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702868" y="5639556"/>
            <a:ext cx="6095999" cy="838199"/>
            <a:chOff x="4572001" y="5105401"/>
            <a:chExt cx="6095999" cy="838199"/>
          </a:xfrm>
        </p:grpSpPr>
        <p:sp>
          <p:nvSpPr>
            <p:cNvPr id="8" name="Text Box 8"/>
            <p:cNvSpPr txBox="1">
              <a:spLocks noChangeArrowheads="1"/>
            </p:cNvSpPr>
            <p:nvPr/>
          </p:nvSpPr>
          <p:spPr bwMode="auto">
            <a:xfrm>
              <a:off x="8077200" y="5105401"/>
              <a:ext cx="2590800" cy="366713"/>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r>
                <a:rPr lang="en-US" altLang="zh-CN" sz="1800" dirty="0">
                  <a:solidFill>
                    <a:srgbClr val="000000"/>
                  </a:solidFill>
                  <a:ea typeface="SimSun" panose="02010600030101010101" pitchFamily="2" charset="-122"/>
                </a:rPr>
                <a:t>the maximum likelihood</a:t>
              </a:r>
            </a:p>
          </p:txBody>
        </p:sp>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6165410" y="5638800"/>
              <a:ext cx="3359590" cy="293132"/>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endParaRPr lang="zh-CN" altLang="zh-CN" sz="1800">
                <a:solidFill>
                  <a:srgbClr val="000000"/>
                </a:solidFill>
                <a:ea typeface="SimSun" panose="02010600030101010101" pitchFamily="2" charset="-122"/>
              </a:endParaRPr>
            </a:p>
          </p:txBody>
        </p:sp>
        <p:sp>
          <p:nvSpPr>
            <p:cNvPr id="11" name="Line 10"/>
            <p:cNvSpPr>
              <a:spLocks noChangeShapeType="1"/>
            </p:cNvSpPr>
            <p:nvPr/>
          </p:nvSpPr>
          <p:spPr bwMode="auto">
            <a:xfrm flipH="1">
              <a:off x="7620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957192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Gaussian Mixture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Assumptions</a:t>
                </a:r>
              </a:p>
              <a:p>
                <a:pPr lvl="1"/>
                <a:r>
                  <a:rPr lang="en-US" altLang="zh-CN" dirty="0"/>
                  <a:t>Each data point comes from one of K classes, K is a </a:t>
                </a:r>
                <a:r>
                  <a:rPr lang="en-US" altLang="zh-CN" i="1" dirty="0"/>
                  <a:t>known</a:t>
                </a:r>
                <a:r>
                  <a:rPr lang="en-US" altLang="zh-CN" dirty="0"/>
                  <a:t> number.</a:t>
                </a:r>
              </a:p>
              <a:p>
                <a:pPr lvl="1"/>
                <a:r>
                  <a:rPr lang="en-US" altLang="zh-CN" dirty="0"/>
                  <a:t>The prior distribution of </a:t>
                </a:r>
                <a14:m>
                  <m:oMath xmlns:m="http://schemas.openxmlformats.org/officeDocument/2006/math">
                    <m:r>
                      <a:rPr lang="en-US" altLang="zh-CN" b="0" i="1" smtClean="0">
                        <a:latin typeface="Cambria Math"/>
                      </a:rPr>
                      <m:t>𝑃</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𝐶</m:t>
                        </m:r>
                      </m:e>
                      <m:sub>
                        <m:r>
                          <a:rPr lang="en-US" altLang="zh-CN" b="0" i="1" smtClean="0">
                            <a:latin typeface="Cambria Math"/>
                          </a:rPr>
                          <m:t>𝑘</m:t>
                        </m:r>
                      </m:sub>
                    </m:sSub>
                    <m:r>
                      <a:rPr lang="en-US" altLang="zh-CN" b="0" i="1" smtClean="0">
                        <a:latin typeface="Cambria Math"/>
                      </a:rPr>
                      <m:t>)</m:t>
                    </m:r>
                  </m:oMath>
                </a14:m>
                <a:r>
                  <a:rPr lang="zh-CN" altLang="en-US" dirty="0"/>
                  <a:t> </a:t>
                </a:r>
                <a:r>
                  <a:rPr lang="en-US" altLang="zh-CN" dirty="0"/>
                  <a:t>is </a:t>
                </a:r>
                <a:r>
                  <a:rPr lang="en-US" altLang="zh-CN" i="1" dirty="0"/>
                  <a:t>unknown</a:t>
                </a:r>
                <a:r>
                  <a:rPr lang="en-US" altLang="zh-CN" dirty="0"/>
                  <a:t>.</a:t>
                </a:r>
              </a:p>
              <a:p>
                <a:pPr lvl="1"/>
                <a:r>
                  <a:rPr lang="en-US" altLang="zh-CN" dirty="0"/>
                  <a:t>The probability of </a:t>
                </a:r>
                <a14:m>
                  <m:oMath xmlns:m="http://schemas.openxmlformats.org/officeDocument/2006/math">
                    <m:r>
                      <a:rPr lang="en-US" altLang="zh-CN" b="0" i="1" smtClean="0">
                        <a:latin typeface="Cambria Math"/>
                      </a:rPr>
                      <m:t>𝑥</m:t>
                    </m:r>
                  </m:oMath>
                </a14:m>
                <a:r>
                  <a:rPr lang="en-US" altLang="zh-CN" dirty="0"/>
                  <a:t> conditioned on class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𝑘</m:t>
                        </m:r>
                      </m:sub>
                    </m:sSub>
                  </m:oMath>
                </a14:m>
                <a:r>
                  <a:rPr lang="zh-CN" altLang="en-US" dirty="0"/>
                  <a:t> </a:t>
                </a:r>
                <a:r>
                  <a:rPr lang="en-US" altLang="zh-CN" dirty="0"/>
                  <a:t>is the Gaussian</a:t>
                </a:r>
              </a:p>
              <a:p>
                <a:pPr marL="200021" lvl="1" indent="0">
                  <a:buNone/>
                </a:pPr>
                <a:r>
                  <a:rPr lang="en-US" altLang="zh-CN" dirty="0"/>
                  <a:t> distribution: </a:t>
                </a:r>
                <a14:m>
                  <m:oMath xmlns:m="http://schemas.openxmlformats.org/officeDocument/2006/math">
                    <m:r>
                      <a:rPr lang="en-US" altLang="zh-CN" b="0" i="1" smtClean="0">
                        <a:latin typeface="Cambria Math"/>
                      </a:rPr>
                      <m:t> </m:t>
                    </m:r>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𝑥</m:t>
                        </m:r>
                      </m:e>
                      <m:e>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𝑗</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𝑗</m:t>
                            </m:r>
                          </m:sub>
                        </m:sSub>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a:rPr>
                              <m:t>2</m:t>
                            </m:r>
                            <m:r>
                              <a:rPr lang="en-US" altLang="zh-CN" b="0" i="1" smtClean="0">
                                <a:latin typeface="Cambria Math"/>
                              </a:rPr>
                              <m:t>𝜋</m:t>
                            </m:r>
                            <m:sSubSup>
                              <m:sSubSupPr>
                                <m:ctrlPr>
                                  <a:rPr lang="en-US" altLang="zh-CN" b="0" i="1" smtClean="0">
                                    <a:latin typeface="Cambria Math" panose="02040503050406030204" pitchFamily="18" charset="0"/>
                                  </a:rPr>
                                </m:ctrlPr>
                              </m:sSubSupPr>
                              <m:e>
                                <m:r>
                                  <a:rPr lang="en-US" altLang="zh-CN" b="0" i="1" smtClean="0">
                                    <a:latin typeface="Cambria Math"/>
                                  </a:rPr>
                                  <m:t>𝜎</m:t>
                                </m:r>
                              </m:e>
                              <m:sub>
                                <m:r>
                                  <a:rPr lang="en-US" altLang="zh-CN" b="0" i="1" smtClean="0">
                                    <a:latin typeface="Cambria Math"/>
                                  </a:rPr>
                                  <m:t>𝑗</m:t>
                                </m:r>
                              </m:sub>
                              <m:sup>
                                <m:r>
                                  <a:rPr lang="en-US" altLang="zh-CN" b="0" i="1" smtClean="0">
                                    <a:latin typeface="Cambria Math"/>
                                  </a:rPr>
                                  <m:t>2</m:t>
                                </m:r>
                              </m:sup>
                            </m:sSubSup>
                          </m:e>
                        </m:rad>
                      </m:den>
                    </m:f>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a:rPr>
                                      <m:t>𝑥</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𝜇</m:t>
                                        </m:r>
                                      </m:e>
                                      <m:sub>
                                        <m:r>
                                          <a:rPr lang="en-US" altLang="zh-CN" i="1">
                                            <a:latin typeface="Cambria Math"/>
                                          </a:rPr>
                                          <m:t>𝑗</m:t>
                                        </m:r>
                                      </m:sub>
                                    </m:sSub>
                                  </m:e>
                                </m:d>
                              </m:e>
                              <m:sup>
                                <m:r>
                                  <a:rPr lang="en-US" altLang="zh-CN" i="1">
                                    <a:latin typeface="Cambria Math"/>
                                  </a:rPr>
                                  <m:t>2</m:t>
                                </m:r>
                              </m:sup>
                            </m:sSup>
                          </m:num>
                          <m:den>
                            <m:r>
                              <a:rPr lang="en-US" altLang="zh-CN" i="1">
                                <a:latin typeface="Cambria Math"/>
                              </a:rPr>
                              <m:t>2</m:t>
                            </m:r>
                            <m:sSubSup>
                              <m:sSubSupPr>
                                <m:ctrlPr>
                                  <a:rPr lang="en-US" altLang="zh-CN" i="1">
                                    <a:latin typeface="Cambria Math" panose="02040503050406030204" pitchFamily="18" charset="0"/>
                                  </a:rPr>
                                </m:ctrlPr>
                              </m:sSubSupPr>
                              <m:e>
                                <m:r>
                                  <a:rPr lang="en-US" altLang="zh-CN" i="1">
                                    <a:latin typeface="Cambria Math"/>
                                  </a:rPr>
                                  <m:t>𝜎</m:t>
                                </m:r>
                              </m:e>
                              <m:sub>
                                <m:r>
                                  <a:rPr lang="en-US" altLang="zh-CN" i="1">
                                    <a:latin typeface="Cambria Math"/>
                                  </a:rPr>
                                  <m:t>𝑗</m:t>
                                </m:r>
                              </m:sub>
                              <m:sup>
                                <m:r>
                                  <a:rPr lang="en-US" altLang="zh-CN" i="1">
                                    <a:latin typeface="Cambria Math"/>
                                  </a:rPr>
                                  <m:t>2</m:t>
                                </m:r>
                              </m:sup>
                            </m:sSubSup>
                          </m:den>
                        </m:f>
                      </m:sup>
                    </m:sSup>
                  </m:oMath>
                </a14:m>
                <a:endParaRPr lang="en-US" altLang="zh-CN" dirty="0"/>
              </a:p>
              <a:p>
                <a:pPr lvl="1"/>
                <a:r>
                  <a:rPr lang="en-US" altLang="zh-CN" dirty="0"/>
                  <a:t>The parameters for each class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𝜇</m:t>
                        </m:r>
                      </m:e>
                      <m:sub>
                        <m:r>
                          <a:rPr lang="en-US" altLang="zh-CN" b="0" i="1" smtClean="0">
                            <a:latin typeface="Cambria Math"/>
                          </a:rPr>
                          <m:t>𝑗</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𝜎</m:t>
                        </m:r>
                      </m:e>
                      <m:sub>
                        <m:r>
                          <a:rPr lang="en-US" altLang="zh-CN" b="0" i="1" smtClean="0">
                            <a:latin typeface="Cambria Math"/>
                          </a:rPr>
                          <m:t>𝑗</m:t>
                        </m:r>
                      </m:sub>
                    </m:sSub>
                  </m:oMath>
                </a14:m>
                <a:r>
                  <a:rPr lang="zh-CN" altLang="en-US" dirty="0"/>
                  <a:t> </a:t>
                </a:r>
                <a:r>
                  <a:rPr lang="en-US" altLang="zh-CN" dirty="0"/>
                  <a:t>are </a:t>
                </a:r>
                <a:r>
                  <a:rPr lang="en-US" altLang="zh-CN" i="1" dirty="0"/>
                  <a:t>unknown</a:t>
                </a:r>
                <a:r>
                  <a:rPr lang="en-US" altLang="zh-CN" dirty="0"/>
                  <a:t>.</a:t>
                </a:r>
              </a:p>
              <a:p>
                <a:pPr lvl="1"/>
                <a:r>
                  <a:rPr lang="en-US" altLang="zh-CN"/>
                  <a:t>The </a:t>
                </a:r>
                <a:r>
                  <a:rPr lang="en-US" altLang="zh-CN" dirty="0"/>
                  <a:t>probability </a:t>
                </a:r>
                <a:r>
                  <a:rPr lang="en-US" altLang="zh-CN"/>
                  <a:t>of </a:t>
                </a:r>
                <a14:m>
                  <m:oMath xmlns:m="http://schemas.openxmlformats.org/officeDocument/2006/math">
                    <m:r>
                      <a:rPr lang="en-US" altLang="zh-CN" b="0" i="1" smtClean="0">
                        <a:latin typeface="Cambria Math"/>
                      </a:rPr>
                      <m:t>𝑥</m:t>
                    </m:r>
                  </m:oMath>
                </a14:m>
                <a:r>
                  <a:rPr lang="zh-CN" altLang="en-US" dirty="0"/>
                  <a:t> </a:t>
                </a:r>
                <a:r>
                  <a:rPr lang="en-US" altLang="zh-CN" dirty="0"/>
                  <a:t>is the sum over all classes,</a:t>
                </a:r>
                <a:r>
                  <a:rPr lang="zh-CN" altLang="en-US" dirty="0"/>
                  <a:t> </a:t>
                </a:r>
                <a14:m>
                  <m:oMath xmlns:m="http://schemas.openxmlformats.org/officeDocument/2006/math">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𝑥</m:t>
                        </m:r>
                      </m:e>
                      <m:e>
                        <m:r>
                          <a:rPr lang="en-US" altLang="zh-CN" b="0" i="1" smtClean="0">
                            <a:latin typeface="Cambria Math"/>
                          </a:rPr>
                          <m:t>𝜃</m:t>
                        </m:r>
                      </m:e>
                    </m:d>
                    <m:r>
                      <a:rPr lang="en-US" altLang="zh-CN" b="0" i="1" smtClean="0">
                        <a:latin typeface="Cambria Math"/>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a:rPr>
                          <m:t>Σ</m:t>
                        </m:r>
                      </m:e>
                      <m:sub>
                        <m:r>
                          <a:rPr lang="en-US" altLang="zh-CN" b="0" i="1" smtClean="0">
                            <a:latin typeface="Cambria Math"/>
                          </a:rPr>
                          <m:t>𝑗</m:t>
                        </m:r>
                        <m:r>
                          <a:rPr lang="en-US" altLang="zh-CN" b="0" i="1" smtClean="0">
                            <a:latin typeface="Cambria Math"/>
                          </a:rPr>
                          <m:t>=1</m:t>
                        </m:r>
                      </m:sub>
                      <m:sup>
                        <m:r>
                          <a:rPr lang="en-US" altLang="zh-CN" b="0" i="1" smtClean="0">
                            <a:latin typeface="Cambria Math"/>
                          </a:rPr>
                          <m:t>𝐾</m:t>
                        </m:r>
                      </m:sup>
                    </m:sSubSup>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𝑥</m:t>
                        </m:r>
                      </m:e>
                      <m:e>
                        <m:sSub>
                          <m:sSubPr>
                            <m:ctrlPr>
                              <a:rPr lang="en-US" altLang="zh-CN" b="0" i="1" smtClean="0">
                                <a:latin typeface="Cambria Math" panose="02040503050406030204" pitchFamily="18" charset="0"/>
                              </a:rPr>
                            </m:ctrlPr>
                          </m:sSubPr>
                          <m:e>
                            <m:r>
                              <m:rPr>
                                <m:sty m:val="p"/>
                              </m:rPr>
                              <a:rPr lang="en-US" altLang="zh-CN" b="0" i="1" smtClean="0">
                                <a:latin typeface="Cambria Math"/>
                              </a:rPr>
                              <m:t>c</m:t>
                            </m:r>
                          </m:e>
                          <m:sub>
                            <m:r>
                              <a:rPr lang="en-US" altLang="zh-CN" b="0" i="1" smtClean="0">
                                <a:latin typeface="Cambria Math"/>
                              </a:rPr>
                              <m:t>𝑗</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𝑗</m:t>
                            </m:r>
                          </m:sub>
                        </m:sSub>
                      </m:e>
                    </m:d>
                    <m:r>
                      <a:rPr lang="en-US" altLang="zh-CN" b="0" i="1" smtClean="0">
                        <a:latin typeface="Cambria Math"/>
                      </a:rPr>
                      <m:t>𝑃</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𝑗</m:t>
                        </m:r>
                      </m:sub>
                    </m:sSub>
                    <m:r>
                      <a:rPr lang="en-US" altLang="zh-CN" b="0" i="1" smtClean="0">
                        <a:latin typeface="Cambria Math"/>
                      </a:rPr>
                      <m:t>)</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41" t="-1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6614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What Is Good Clustering?</a:t>
            </a:r>
            <a:endParaRPr lang="en-US" altLang="en-US" dirty="0"/>
          </a:p>
        </p:txBody>
      </p:sp>
      <p:sp>
        <p:nvSpPr>
          <p:cNvPr id="4100" name="Rectangle 3"/>
          <p:cNvSpPr>
            <a:spLocks noGrp="1" noChangeArrowheads="1"/>
          </p:cNvSpPr>
          <p:nvPr>
            <p:ph idx="1"/>
          </p:nvPr>
        </p:nvSpPr>
        <p:spPr>
          <a:xfrm>
            <a:off x="605576" y="1179088"/>
            <a:ext cx="10539239" cy="5450312"/>
          </a:xfrm>
        </p:spPr>
        <p:txBody>
          <a:bodyPr/>
          <a:lstStyle/>
          <a:p>
            <a:pPr>
              <a:spcAft>
                <a:spcPts val="600"/>
              </a:spcAft>
            </a:pPr>
            <a:r>
              <a:rPr lang="en-US" altLang="zh-CN" sz="2400" dirty="0">
                <a:ea typeface="SimSun" panose="02010600030101010101" pitchFamily="2" charset="-122"/>
              </a:rPr>
              <a:t>A good clustering method will produce high quality clusters which should have</a:t>
            </a:r>
          </a:p>
          <a:p>
            <a:pPr lvl="1">
              <a:spcAft>
                <a:spcPts val="600"/>
              </a:spcAft>
            </a:pPr>
            <a:r>
              <a:rPr lang="en-US" altLang="zh-CN" sz="2400" b="1" dirty="0">
                <a:ea typeface="SimSun" panose="02010600030101010101" pitchFamily="2" charset="-122"/>
              </a:rPr>
              <a:t>High intra-class similarity:</a:t>
            </a:r>
            <a:r>
              <a:rPr lang="en-US" altLang="zh-CN" sz="2400" dirty="0">
                <a:ea typeface="SimSun" panose="02010600030101010101" pitchFamily="2" charset="-122"/>
              </a:rPr>
              <a:t> </a:t>
            </a:r>
            <a:r>
              <a:rPr lang="en-US" altLang="zh-CN" sz="2400" dirty="0">
                <a:solidFill>
                  <a:srgbClr val="FF0000"/>
                </a:solidFill>
                <a:ea typeface="SimSun" panose="02010600030101010101" pitchFamily="2" charset="-122"/>
              </a:rPr>
              <a:t>Cohesive</a:t>
            </a:r>
            <a:r>
              <a:rPr lang="en-US" altLang="zh-CN" sz="2400" dirty="0">
                <a:ea typeface="SimSun" panose="02010600030101010101" pitchFamily="2" charset="-122"/>
              </a:rPr>
              <a:t> within clusters</a:t>
            </a:r>
          </a:p>
          <a:p>
            <a:pPr lvl="1">
              <a:spcAft>
                <a:spcPts val="600"/>
              </a:spcAft>
            </a:pPr>
            <a:r>
              <a:rPr lang="en-US" altLang="zh-CN" sz="2400" b="1" dirty="0">
                <a:ea typeface="SimSun" panose="02010600030101010101" pitchFamily="2" charset="-122"/>
              </a:rPr>
              <a:t>Low inter-class similarity: </a:t>
            </a:r>
            <a:r>
              <a:rPr lang="en-US" altLang="zh-CN" sz="2400" dirty="0">
                <a:solidFill>
                  <a:srgbClr val="FF0000"/>
                </a:solidFill>
                <a:ea typeface="SimSun" panose="02010600030101010101" pitchFamily="2" charset="-122"/>
              </a:rPr>
              <a:t>Distinctive</a:t>
            </a:r>
            <a:r>
              <a:rPr lang="en-US" altLang="zh-CN" sz="2400" dirty="0">
                <a:ea typeface="SimSun" panose="02010600030101010101" pitchFamily="2" charset="-122"/>
              </a:rPr>
              <a:t> between clusters</a:t>
            </a:r>
          </a:p>
          <a:p>
            <a:pPr marL="457200" indent="-457200">
              <a:spcAft>
                <a:spcPts val="600"/>
              </a:spcAft>
            </a:pPr>
            <a:r>
              <a:rPr lang="en-US" altLang="zh-CN" sz="2400" b="1" dirty="0">
                <a:ea typeface="SimSun" panose="02010600030101010101" pitchFamily="2" charset="-122"/>
              </a:rPr>
              <a:t>Quality function</a:t>
            </a:r>
          </a:p>
          <a:p>
            <a:pPr marL="688968" lvl="1" indent="-457200">
              <a:spcAft>
                <a:spcPts val="600"/>
              </a:spcAft>
            </a:pPr>
            <a:r>
              <a:rPr lang="en-US" altLang="zh-CN" sz="2400" dirty="0">
                <a:ea typeface="SimSun" panose="02010600030101010101" pitchFamily="2" charset="-122"/>
              </a:rPr>
              <a:t>There is usually a separate “quality” function that measures the “goodness” of a cluster</a:t>
            </a:r>
          </a:p>
          <a:p>
            <a:pPr marL="688968" lvl="1" indent="-457200">
              <a:spcAft>
                <a:spcPts val="600"/>
              </a:spcAft>
            </a:pPr>
            <a:r>
              <a:rPr lang="en-US" altLang="zh-CN" sz="2400" dirty="0">
                <a:ea typeface="SimSun" panose="02010600030101010101" pitchFamily="2" charset="-122"/>
                <a:sym typeface="Symbol" panose="05050102010706020507" pitchFamily="18" charset="2"/>
              </a:rPr>
              <a:t>It is hard to define “similar enough” or “good enough”</a:t>
            </a:r>
          </a:p>
          <a:p>
            <a:pPr marL="855652" lvl="2" indent="-457200">
              <a:spcAft>
                <a:spcPts val="600"/>
              </a:spcAft>
            </a:pPr>
            <a:r>
              <a:rPr lang="en-US" altLang="zh-CN" sz="2400" dirty="0">
                <a:ea typeface="SimSun" panose="02010600030101010101" pitchFamily="2" charset="-122"/>
                <a:sym typeface="Symbol" panose="05050102010706020507" pitchFamily="18" charset="2"/>
              </a:rPr>
              <a:t>The answer is typically highly subjective</a:t>
            </a:r>
          </a:p>
          <a:p>
            <a:pPr marL="457200" indent="-457200">
              <a:spcAft>
                <a:spcPts val="600"/>
              </a:spcAft>
            </a:pPr>
            <a:r>
              <a:rPr lang="en-US" altLang="zh-CN" sz="2400" dirty="0">
                <a:ea typeface="SimSun" panose="02010600030101010101" pitchFamily="2" charset="-122"/>
                <a:sym typeface="Symbol" panose="05050102010706020507" pitchFamily="18" charset="2"/>
              </a:rPr>
              <a:t>There exist many similarity measures and/or functions for different applications</a:t>
            </a:r>
          </a:p>
          <a:p>
            <a:pPr marL="457200" indent="-457200">
              <a:spcAft>
                <a:spcPts val="600"/>
              </a:spcAft>
            </a:pPr>
            <a:r>
              <a:rPr lang="en-US" altLang="zh-CN" sz="2400" dirty="0">
                <a:ea typeface="SimSun" panose="02010600030101010101" pitchFamily="2" charset="-122"/>
                <a:sym typeface="Symbol" panose="05050102010706020507" pitchFamily="18" charset="2"/>
              </a:rPr>
              <a:t>Similarity measure is critical for cluster analysis</a:t>
            </a:r>
          </a:p>
        </p:txBody>
      </p:sp>
    </p:spTree>
    <p:extLst>
      <p:ext uri="{BB962C8B-B14F-4D97-AF65-F5344CB8AC3E}">
        <p14:creationId xmlns:p14="http://schemas.microsoft.com/office/powerpoint/2010/main" val="62895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Gaussian Mixture Model</a:t>
            </a:r>
            <a:endParaRPr lang="zh-CN" altLang="en-US" dirty="0"/>
          </a:p>
        </p:txBody>
      </p:sp>
      <p:sp>
        <p:nvSpPr>
          <p:cNvPr id="3" name="内容占位符 2"/>
          <p:cNvSpPr>
            <a:spLocks noGrp="1"/>
          </p:cNvSpPr>
          <p:nvPr>
            <p:ph idx="1"/>
          </p:nvPr>
        </p:nvSpPr>
        <p:spPr/>
        <p:txBody>
          <a:bodyPr/>
          <a:lstStyle/>
          <a:p>
            <a:r>
              <a:rPr lang="en-US" altLang="zh-CN" dirty="0"/>
              <a:t>Example of applying Gaussian Mixture Model</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We can use E-M algorithm to do the inference.</a:t>
            </a:r>
            <a:endParaRPr lang="zh-CN" altLang="en-US" dirty="0"/>
          </a:p>
        </p:txBody>
      </p:sp>
      <p:pic>
        <p:nvPicPr>
          <p:cNvPr id="7"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r="66729"/>
          <a:stretch/>
        </p:blipFill>
        <p:spPr bwMode="auto">
          <a:xfrm>
            <a:off x="623659"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l="33364" r="33364"/>
          <a:stretch/>
        </p:blipFill>
        <p:spPr bwMode="auto">
          <a:xfrm>
            <a:off x="4231185"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l="65882" r="847"/>
          <a:stretch/>
        </p:blipFill>
        <p:spPr bwMode="auto">
          <a:xfrm>
            <a:off x="8035649"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9085" y="4493649"/>
            <a:ext cx="2449286" cy="1261884"/>
          </a:xfrm>
          <a:prstGeom prst="rect">
            <a:avLst/>
          </a:prstGeom>
          <a:noFill/>
        </p:spPr>
        <p:txBody>
          <a:bodyPr wrap="square" rtlCol="0">
            <a:spAutoFit/>
          </a:bodyPr>
          <a:lstStyle/>
          <a:p>
            <a:r>
              <a:rPr lang="en-US" altLang="zh-CN" dirty="0"/>
              <a:t>The data points belong to three classes. Each class follows a Gaussian distribution.</a:t>
            </a:r>
            <a:endParaRPr lang="zh-CN" altLang="en-US" dirty="0"/>
          </a:p>
        </p:txBody>
      </p:sp>
      <p:sp>
        <p:nvSpPr>
          <p:cNvPr id="11" name="TextBox 10"/>
          <p:cNvSpPr txBox="1"/>
          <p:nvPr/>
        </p:nvSpPr>
        <p:spPr>
          <a:xfrm>
            <a:off x="4484572" y="4493649"/>
            <a:ext cx="2167937" cy="677108"/>
          </a:xfrm>
          <a:prstGeom prst="rect">
            <a:avLst/>
          </a:prstGeom>
          <a:noFill/>
        </p:spPr>
        <p:txBody>
          <a:bodyPr wrap="square" rtlCol="0">
            <a:spAutoFit/>
          </a:bodyPr>
          <a:lstStyle/>
          <a:p>
            <a:r>
              <a:rPr lang="en-US" altLang="zh-CN" dirty="0"/>
              <a:t>We hide the class information.</a:t>
            </a:r>
            <a:endParaRPr lang="zh-CN" altLang="en-US" dirty="0"/>
          </a:p>
        </p:txBody>
      </p:sp>
      <p:sp>
        <p:nvSpPr>
          <p:cNvPr id="12" name="TextBox 11"/>
          <p:cNvSpPr txBox="1"/>
          <p:nvPr/>
        </p:nvSpPr>
        <p:spPr>
          <a:xfrm>
            <a:off x="8408125" y="4493649"/>
            <a:ext cx="2449286" cy="677108"/>
          </a:xfrm>
          <a:prstGeom prst="rect">
            <a:avLst/>
          </a:prstGeom>
          <a:noFill/>
        </p:spPr>
        <p:txBody>
          <a:bodyPr wrap="square" rtlCol="0">
            <a:spAutoFit/>
          </a:bodyPr>
          <a:lstStyle/>
          <a:p>
            <a:r>
              <a:rPr lang="en-US" altLang="zh-CN" dirty="0"/>
              <a:t>Class information inferred by GMM.</a:t>
            </a:r>
            <a:endParaRPr lang="zh-CN" altLang="en-US" dirty="0"/>
          </a:p>
        </p:txBody>
      </p:sp>
    </p:spTree>
    <p:extLst>
      <p:ext uri="{BB962C8B-B14F-4D97-AF65-F5344CB8AC3E}">
        <p14:creationId xmlns:p14="http://schemas.microsoft.com/office/powerpoint/2010/main" val="1672720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5600616" y="46235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94196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4" y="63790"/>
            <a:ext cx="12456966" cy="840508"/>
          </a:xfrm>
        </p:spPr>
        <p:txBody>
          <a:bodyPr>
            <a:noAutofit/>
          </a:bodyPr>
          <a:lstStyle/>
          <a:p>
            <a:pPr defTabSz="1219110"/>
            <a:r>
              <a:rPr lang="en-US" altLang="en-US" kern="0" dirty="0"/>
              <a:t>Density-Based and Grid-Based Clustering Methods</a:t>
            </a:r>
            <a:endParaRPr lang="en-US" dirty="0">
              <a:solidFill>
                <a:prstClr val="black"/>
              </a:solidFill>
            </a:endParaRPr>
          </a:p>
        </p:txBody>
      </p:sp>
      <p:sp>
        <p:nvSpPr>
          <p:cNvPr id="5" name="Rectangle 3"/>
          <p:cNvSpPr txBox="1">
            <a:spLocks noChangeArrowheads="1"/>
          </p:cNvSpPr>
          <p:nvPr/>
        </p:nvSpPr>
        <p:spPr>
          <a:xfrm>
            <a:off x="579148" y="1293091"/>
            <a:ext cx="11151034" cy="519083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1219110">
              <a:spcBef>
                <a:spcPts val="1200"/>
              </a:spcBef>
              <a:spcAft>
                <a:spcPts val="600"/>
              </a:spcAft>
            </a:pPr>
            <a:r>
              <a:rPr lang="en-US" altLang="zh-CN">
                <a:solidFill>
                  <a:srgbClr val="000000"/>
                </a:solidFill>
              </a:rPr>
              <a:t>Density-Based Clustering</a:t>
            </a:r>
          </a:p>
          <a:p>
            <a:pPr lvl="1" defTabSz="1219110">
              <a:spcBef>
                <a:spcPts val="1200"/>
              </a:spcBef>
              <a:spcAft>
                <a:spcPts val="600"/>
              </a:spcAft>
            </a:pPr>
            <a:r>
              <a:rPr lang="en-US" altLang="zh-CN">
                <a:solidFill>
                  <a:srgbClr val="000000"/>
                </a:solidFill>
              </a:rPr>
              <a:t>Basic Concepts</a:t>
            </a:r>
            <a:endParaRPr lang="en-US">
              <a:solidFill>
                <a:prstClr val="black"/>
              </a:solidFill>
            </a:endParaRPr>
          </a:p>
          <a:p>
            <a:pPr lvl="1" defTabSz="1219110">
              <a:spcBef>
                <a:spcPts val="1200"/>
              </a:spcBef>
              <a:spcAft>
                <a:spcPts val="600"/>
              </a:spcAft>
            </a:pPr>
            <a:r>
              <a:rPr lang="en-US" altLang="zh-CN">
                <a:solidFill>
                  <a:prstClr val="black"/>
                </a:solidFill>
              </a:rPr>
              <a:t>DBSCAN: A </a:t>
            </a:r>
            <a:r>
              <a:rPr lang="en-US" altLang="zh-CN">
                <a:solidFill>
                  <a:srgbClr val="000000"/>
                </a:solidFill>
              </a:rPr>
              <a:t>Density-Based Clustering Algorithm</a:t>
            </a:r>
            <a:endParaRPr lang="en-US">
              <a:solidFill>
                <a:prstClr val="black"/>
              </a:solidFill>
            </a:endParaRPr>
          </a:p>
          <a:p>
            <a:pPr lvl="1" defTabSz="1219110">
              <a:spcBef>
                <a:spcPts val="1200"/>
              </a:spcBef>
              <a:spcAft>
                <a:spcPts val="600"/>
              </a:spcAft>
            </a:pPr>
            <a:r>
              <a:rPr lang="en-US" altLang="zh-CN">
                <a:solidFill>
                  <a:prstClr val="black"/>
                </a:solidFill>
              </a:rPr>
              <a:t>OPTICS: </a:t>
            </a:r>
            <a:r>
              <a:rPr lang="en-US" altLang="zh-CN">
                <a:solidFill>
                  <a:srgbClr val="000000"/>
                </a:solidFill>
              </a:rPr>
              <a:t>Ordering Points To Identify Clustering Structure</a:t>
            </a:r>
            <a:endParaRPr lang="en-US">
              <a:solidFill>
                <a:prstClr val="black"/>
              </a:solidFill>
            </a:endParaRPr>
          </a:p>
          <a:p>
            <a:pPr defTabSz="1219110">
              <a:spcBef>
                <a:spcPts val="1200"/>
              </a:spcBef>
              <a:spcAft>
                <a:spcPts val="600"/>
              </a:spcAft>
            </a:pPr>
            <a:r>
              <a:rPr lang="en-US" altLang="zh-CN">
                <a:solidFill>
                  <a:srgbClr val="000000"/>
                </a:solidFill>
              </a:rPr>
              <a:t>Grid-Based Clustering Methods </a:t>
            </a:r>
            <a:endParaRPr lang="en-US">
              <a:solidFill>
                <a:prstClr val="black"/>
              </a:solidFill>
            </a:endParaRPr>
          </a:p>
          <a:p>
            <a:pPr lvl="1">
              <a:spcBef>
                <a:spcPts val="1200"/>
              </a:spcBef>
              <a:spcAft>
                <a:spcPts val="600"/>
              </a:spcAft>
            </a:pPr>
            <a:r>
              <a:rPr lang="en-US" altLang="zh-CN">
                <a:solidFill>
                  <a:srgbClr val="000000"/>
                </a:solidFill>
              </a:rPr>
              <a:t>Basic Concepts</a:t>
            </a:r>
            <a:endParaRPr lang="en-US">
              <a:solidFill>
                <a:prstClr val="black"/>
              </a:solidFill>
            </a:endParaRPr>
          </a:p>
          <a:p>
            <a:pPr lvl="1">
              <a:spcBef>
                <a:spcPts val="1200"/>
              </a:spcBef>
              <a:spcAft>
                <a:spcPts val="600"/>
              </a:spcAft>
            </a:pPr>
            <a:r>
              <a:rPr lang="en-US" altLang="zh-CN">
                <a:solidFill>
                  <a:srgbClr val="000000"/>
                </a:solidFill>
              </a:rPr>
              <a:t>STING: A Statistical Information Grid Approach</a:t>
            </a:r>
            <a:endParaRPr lang="en-US">
              <a:solidFill>
                <a:prstClr val="black"/>
              </a:solidFill>
            </a:endParaRPr>
          </a:p>
          <a:p>
            <a:pPr lvl="1">
              <a:spcBef>
                <a:spcPts val="1200"/>
              </a:spcBef>
              <a:spcAft>
                <a:spcPts val="600"/>
              </a:spcAft>
            </a:pPr>
            <a:r>
              <a:rPr lang="en-US" altLang="zh-CN">
                <a:solidFill>
                  <a:srgbClr val="000000"/>
                </a:solidFill>
              </a:rPr>
              <a:t>CLIQUE: Grid-Based Subspace Clustering</a:t>
            </a:r>
            <a:endParaRPr lang="en-US" altLang="zh-CN" dirty="0">
              <a:solidFill>
                <a:prstClr val="black"/>
              </a:solidFill>
            </a:endParaRPr>
          </a:p>
        </p:txBody>
      </p:sp>
    </p:spTree>
    <p:extLst>
      <p:ext uri="{BB962C8B-B14F-4D97-AF65-F5344CB8AC3E}">
        <p14:creationId xmlns:p14="http://schemas.microsoft.com/office/powerpoint/2010/main" val="2080127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Density-Based Clustering Methods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spcBef>
                <a:spcPct val="50000"/>
              </a:spcBef>
            </a:pPr>
            <a:r>
              <a:rPr lang="en-US" altLang="zh-CN" dirty="0">
                <a:ea typeface="SimSun" panose="02010600030101010101" pitchFamily="2" charset="-122"/>
              </a:rPr>
              <a:t>Clustering based on density (a local cluster criterion), such as density-connected points</a:t>
            </a:r>
          </a:p>
          <a:p>
            <a:pPr>
              <a:lnSpc>
                <a:spcPct val="50000"/>
              </a:lnSpc>
              <a:spcBef>
                <a:spcPct val="50000"/>
              </a:spcBef>
            </a:pPr>
            <a:r>
              <a:rPr lang="en-US" altLang="zh-CN" dirty="0">
                <a:ea typeface="SimSun" panose="02010600030101010101" pitchFamily="2" charset="-122"/>
              </a:rPr>
              <a:t>Major features:</a:t>
            </a:r>
          </a:p>
          <a:p>
            <a:pPr lvl="1">
              <a:lnSpc>
                <a:spcPct val="50000"/>
              </a:lnSpc>
              <a:spcBef>
                <a:spcPct val="50000"/>
              </a:spcBef>
            </a:pPr>
            <a:r>
              <a:rPr lang="en-US" altLang="zh-CN" dirty="0">
                <a:ea typeface="SimSun" panose="02010600030101010101" pitchFamily="2" charset="-122"/>
              </a:rPr>
              <a:t>Discover clusters of arbitrary shape</a:t>
            </a:r>
          </a:p>
          <a:p>
            <a:pPr lvl="1">
              <a:lnSpc>
                <a:spcPct val="50000"/>
              </a:lnSpc>
              <a:spcBef>
                <a:spcPct val="50000"/>
              </a:spcBef>
            </a:pPr>
            <a:r>
              <a:rPr lang="en-US" altLang="zh-CN" dirty="0">
                <a:ea typeface="SimSun" panose="02010600030101010101" pitchFamily="2" charset="-122"/>
              </a:rPr>
              <a:t>Handle noise</a:t>
            </a:r>
          </a:p>
          <a:p>
            <a:pPr lvl="1">
              <a:lnSpc>
                <a:spcPct val="50000"/>
              </a:lnSpc>
              <a:spcBef>
                <a:spcPct val="50000"/>
              </a:spcBef>
            </a:pPr>
            <a:r>
              <a:rPr lang="en-US" altLang="zh-CN" dirty="0">
                <a:ea typeface="SimSun" panose="02010600030101010101" pitchFamily="2" charset="-122"/>
              </a:rPr>
              <a:t>One scan (only examine the local region to justify density)</a:t>
            </a:r>
          </a:p>
          <a:p>
            <a:pPr lvl="1">
              <a:lnSpc>
                <a:spcPct val="50000"/>
              </a:lnSpc>
              <a:spcBef>
                <a:spcPct val="50000"/>
              </a:spcBef>
            </a:pPr>
            <a:r>
              <a:rPr lang="en-US" altLang="zh-CN" dirty="0">
                <a:ea typeface="SimSun" panose="02010600030101010101" pitchFamily="2" charset="-122"/>
              </a:rPr>
              <a:t>Need density parameters as termination condition</a:t>
            </a:r>
          </a:p>
          <a:p>
            <a:pPr>
              <a:lnSpc>
                <a:spcPct val="90000"/>
              </a:lnSpc>
              <a:spcBef>
                <a:spcPct val="50000"/>
              </a:spcBef>
            </a:pPr>
            <a:r>
              <a:rPr lang="en-US" altLang="zh-CN" dirty="0">
                <a:ea typeface="SimSun" panose="02010600030101010101" pitchFamily="2" charset="-122"/>
              </a:rPr>
              <a:t>Several interesting studies:</a:t>
            </a:r>
          </a:p>
          <a:p>
            <a:pPr lvl="1"/>
            <a:r>
              <a:rPr lang="en-US" altLang="zh-CN" u="sng" dirty="0">
                <a:ea typeface="SimSun" panose="02010600030101010101" pitchFamily="2" charset="-122"/>
              </a:rPr>
              <a:t>DBSCAN:</a:t>
            </a:r>
            <a:r>
              <a:rPr lang="en-US" altLang="zh-CN" dirty="0">
                <a:ea typeface="SimSun" panose="02010600030101010101" pitchFamily="2" charset="-122"/>
              </a:rPr>
              <a:t> Ester, et al.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96)</a:t>
            </a:r>
          </a:p>
          <a:p>
            <a:pPr lvl="1"/>
            <a:r>
              <a:rPr lang="en-US" altLang="zh-CN" u="sng" dirty="0">
                <a:ea typeface="SimSun" panose="02010600030101010101" pitchFamily="2" charset="-122"/>
              </a:rPr>
              <a:t>OPTICS</a:t>
            </a:r>
            <a:r>
              <a:rPr lang="en-US" altLang="zh-CN" dirty="0">
                <a:ea typeface="SimSun" panose="02010600030101010101" pitchFamily="2" charset="-122"/>
              </a:rPr>
              <a:t>: </a:t>
            </a:r>
            <a:r>
              <a:rPr lang="en-US" altLang="zh-CN" dirty="0" err="1">
                <a:ea typeface="SimSun" panose="02010600030101010101" pitchFamily="2" charset="-122"/>
              </a:rPr>
              <a:t>Ankerst</a:t>
            </a:r>
            <a:r>
              <a:rPr lang="en-US" altLang="zh-CN" dirty="0">
                <a:ea typeface="SimSun" panose="02010600030101010101" pitchFamily="2" charset="-122"/>
              </a:rPr>
              <a:t>,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99)</a:t>
            </a:r>
          </a:p>
          <a:p>
            <a:pPr lvl="1"/>
            <a:r>
              <a:rPr lang="en-US" altLang="zh-CN" u="sng" dirty="0">
                <a:ea typeface="SimSun" panose="02010600030101010101" pitchFamily="2" charset="-122"/>
              </a:rPr>
              <a:t>DENCLUE</a:t>
            </a:r>
            <a:r>
              <a:rPr lang="en-US" altLang="zh-CN" dirty="0">
                <a:ea typeface="SimSun" panose="02010600030101010101" pitchFamily="2" charset="-122"/>
              </a:rPr>
              <a:t>: </a:t>
            </a:r>
            <a:r>
              <a:rPr lang="en-US" altLang="zh-CN" dirty="0" err="1">
                <a:ea typeface="SimSun" panose="02010600030101010101" pitchFamily="2" charset="-122"/>
              </a:rPr>
              <a:t>Hinneburg</a:t>
            </a:r>
            <a:r>
              <a:rPr lang="en-US" altLang="zh-CN" dirty="0">
                <a:ea typeface="SimSun" panose="02010600030101010101" pitchFamily="2" charset="-122"/>
              </a:rPr>
              <a:t> &amp; D. </a:t>
            </a:r>
            <a:r>
              <a:rPr lang="en-US" altLang="zh-CN" dirty="0" err="1">
                <a:ea typeface="SimSun" panose="02010600030101010101" pitchFamily="2" charset="-122"/>
              </a:rPr>
              <a:t>Keim</a:t>
            </a:r>
            <a:r>
              <a:rPr lang="en-US" altLang="zh-CN" dirty="0">
                <a:ea typeface="SimSun" panose="02010600030101010101" pitchFamily="2" charset="-122"/>
              </a:rPr>
              <a:t>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a:t>
            </a:r>
          </a:p>
          <a:p>
            <a:pPr lvl="1"/>
            <a:r>
              <a:rPr lang="en-US" altLang="zh-CN" u="sng" dirty="0">
                <a:ea typeface="SimSun" panose="02010600030101010101" pitchFamily="2" charset="-122"/>
              </a:rPr>
              <a:t>CLIQUE</a:t>
            </a:r>
            <a:r>
              <a:rPr lang="en-US" altLang="zh-CN" dirty="0">
                <a:ea typeface="SimSun" panose="02010600030101010101" pitchFamily="2" charset="-122"/>
              </a:rPr>
              <a:t>: Agrawal,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 (also, grid-based)</a:t>
            </a:r>
          </a:p>
        </p:txBody>
      </p:sp>
      <p:sp>
        <p:nvSpPr>
          <p:cNvPr id="2" name="TextBox 1"/>
          <p:cNvSpPr txBox="1"/>
          <p:nvPr/>
        </p:nvSpPr>
        <p:spPr>
          <a:xfrm>
            <a:off x="5847347" y="4370309"/>
            <a:ext cx="2960484" cy="384721"/>
          </a:xfrm>
          <a:prstGeom prst="rect">
            <a:avLst/>
          </a:prstGeom>
          <a:solidFill>
            <a:srgbClr val="FFFF66"/>
          </a:solidFill>
        </p:spPr>
        <p:txBody>
          <a:bodyPr wrap="square" rtlCol="0">
            <a:spAutoFit/>
          </a:bodyPr>
          <a:lstStyle/>
          <a:p>
            <a:pPr defTabSz="457189"/>
            <a:r>
              <a:rPr lang="en-US" dirty="0">
                <a:solidFill>
                  <a:srgbClr val="000000"/>
                </a:solidFill>
              </a:rPr>
              <a:t>To be covered in this lecture</a:t>
            </a:r>
          </a:p>
        </p:txBody>
      </p:sp>
      <p:sp>
        <p:nvSpPr>
          <p:cNvPr id="8" name="TextBox 7"/>
          <p:cNvSpPr txBox="1"/>
          <p:nvPr/>
        </p:nvSpPr>
        <p:spPr>
          <a:xfrm>
            <a:off x="6889687" y="4835071"/>
            <a:ext cx="2960484" cy="384721"/>
          </a:xfrm>
          <a:prstGeom prst="rect">
            <a:avLst/>
          </a:prstGeom>
          <a:solidFill>
            <a:srgbClr val="FFFF66"/>
          </a:solidFill>
        </p:spPr>
        <p:txBody>
          <a:bodyPr wrap="square" rtlCol="0">
            <a:spAutoFit/>
          </a:bodyPr>
          <a:lstStyle/>
          <a:p>
            <a:pPr defTabSz="457189"/>
            <a:r>
              <a:rPr lang="en-US" dirty="0">
                <a:solidFill>
                  <a:srgbClr val="000000"/>
                </a:solidFill>
              </a:rPr>
              <a:t>To be covered in this lecture</a:t>
            </a:r>
          </a:p>
        </p:txBody>
      </p:sp>
      <p:sp>
        <p:nvSpPr>
          <p:cNvPr id="9" name="TextBox 8"/>
          <p:cNvSpPr txBox="1"/>
          <p:nvPr/>
        </p:nvSpPr>
        <p:spPr>
          <a:xfrm>
            <a:off x="8204821" y="5783528"/>
            <a:ext cx="2960484" cy="384721"/>
          </a:xfrm>
          <a:prstGeom prst="rect">
            <a:avLst/>
          </a:prstGeom>
          <a:solidFill>
            <a:srgbClr val="FFFF66"/>
          </a:solidFill>
        </p:spPr>
        <p:txBody>
          <a:bodyPr wrap="square" rtlCol="0">
            <a:spAutoFit/>
          </a:bodyPr>
          <a:lstStyle/>
          <a:p>
            <a:pPr defTabSz="457189"/>
            <a:r>
              <a:rPr lang="en-US" dirty="0">
                <a:solidFill>
                  <a:srgbClr val="000000"/>
                </a:solidFill>
              </a:rPr>
              <a:t>To be covered in this lecture</a:t>
            </a:r>
          </a:p>
        </p:txBody>
      </p:sp>
    </p:spTree>
    <p:extLst>
      <p:ext uri="{BB962C8B-B14F-4D97-AF65-F5344CB8AC3E}">
        <p14:creationId xmlns:p14="http://schemas.microsoft.com/office/powerpoint/2010/main" val="5077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4593" y="0"/>
            <a:ext cx="12402207" cy="968039"/>
          </a:xfrm>
        </p:spPr>
        <p:txBody>
          <a:bodyPr>
            <a:noAutofit/>
          </a:bodyPr>
          <a:lstStyle/>
          <a:p>
            <a:r>
              <a:rPr lang="en-US" altLang="zh-CN" sz="4000" dirty="0">
                <a:ea typeface="SimSun" panose="02010600030101010101" pitchFamily="2" charset="-122"/>
              </a:rPr>
              <a:t>DBSCAN: A Density-Based Spatial Clustering Algorithm</a:t>
            </a:r>
          </a:p>
        </p:txBody>
      </p:sp>
      <p:sp>
        <p:nvSpPr>
          <p:cNvPr id="25603" name="Rectangle 3"/>
          <p:cNvSpPr>
            <a:spLocks noGrp="1" noChangeArrowheads="1"/>
          </p:cNvSpPr>
          <p:nvPr>
            <p:ph idx="1"/>
          </p:nvPr>
        </p:nvSpPr>
        <p:spPr>
          <a:xfrm>
            <a:off x="536808" y="1190728"/>
            <a:ext cx="8092209" cy="5387394"/>
          </a:xfrm>
        </p:spPr>
        <p:txBody>
          <a:bodyPr/>
          <a:lstStyle/>
          <a:p>
            <a:r>
              <a:rPr lang="en-US" altLang="zh-CN" sz="2400" dirty="0">
                <a:ea typeface="SimSun" panose="02010600030101010101" pitchFamily="2" charset="-122"/>
              </a:rPr>
              <a:t>DBSCAN (M.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Xu, KDD’96)</a:t>
            </a:r>
          </a:p>
          <a:p>
            <a:pPr lvl="1"/>
            <a:r>
              <a:rPr lang="en-US" altLang="zh-CN" sz="2400" dirty="0">
                <a:ea typeface="SimSun" panose="02010600030101010101" pitchFamily="2" charset="-122"/>
              </a:rPr>
              <a:t>Discovers clusters of arbitrary shape: </a:t>
            </a:r>
            <a:r>
              <a:rPr lang="en-US" altLang="zh-CN" sz="2400" u="sng" dirty="0">
                <a:ea typeface="SimSun" panose="02010600030101010101" pitchFamily="2" charset="-122"/>
              </a:rPr>
              <a:t>D</a:t>
            </a:r>
            <a:r>
              <a:rPr lang="en-US" altLang="zh-CN" sz="2400" dirty="0">
                <a:ea typeface="SimSun" panose="02010600030101010101" pitchFamily="2" charset="-122"/>
              </a:rPr>
              <a:t>ensity-</a:t>
            </a:r>
            <a:r>
              <a:rPr lang="en-US" altLang="zh-CN" sz="2400" u="sng" dirty="0">
                <a:ea typeface="SimSun" panose="02010600030101010101" pitchFamily="2" charset="-122"/>
              </a:rPr>
              <a:t>B</a:t>
            </a:r>
            <a:r>
              <a:rPr lang="en-US" altLang="zh-CN" sz="2400" dirty="0">
                <a:ea typeface="SimSun" panose="02010600030101010101" pitchFamily="2" charset="-122"/>
              </a:rPr>
              <a:t>ased </a:t>
            </a:r>
            <a:r>
              <a:rPr lang="en-US" altLang="zh-CN" sz="2400" u="sng" dirty="0">
                <a:ea typeface="SimSun" panose="02010600030101010101" pitchFamily="2" charset="-122"/>
              </a:rPr>
              <a:t>S</a:t>
            </a:r>
            <a:r>
              <a:rPr lang="en-US" altLang="zh-CN" sz="2400" dirty="0">
                <a:ea typeface="SimSun" panose="02010600030101010101" pitchFamily="2" charset="-122"/>
              </a:rPr>
              <a:t>patial </a:t>
            </a:r>
            <a:r>
              <a:rPr lang="en-US" altLang="zh-CN" sz="2400" u="sng" dirty="0">
                <a:ea typeface="SimSun" panose="02010600030101010101" pitchFamily="2" charset="-122"/>
              </a:rPr>
              <a:t>C</a:t>
            </a:r>
            <a:r>
              <a:rPr lang="en-US" altLang="zh-CN" sz="2400" dirty="0">
                <a:ea typeface="SimSun" panose="02010600030101010101" pitchFamily="2" charset="-122"/>
              </a:rPr>
              <a:t>lustering of </a:t>
            </a:r>
            <a:r>
              <a:rPr lang="en-US" altLang="zh-CN" sz="2400" u="sng" dirty="0">
                <a:ea typeface="SimSun" panose="02010600030101010101" pitchFamily="2" charset="-122"/>
              </a:rPr>
              <a:t>A</a:t>
            </a:r>
            <a:r>
              <a:rPr lang="en-US" altLang="zh-CN" sz="2400" dirty="0">
                <a:ea typeface="SimSun" panose="02010600030101010101" pitchFamily="2" charset="-122"/>
              </a:rPr>
              <a:t>pplications with </a:t>
            </a:r>
            <a:r>
              <a:rPr lang="en-US" altLang="zh-CN" sz="2400" u="sng" dirty="0">
                <a:ea typeface="SimSun" panose="02010600030101010101" pitchFamily="2" charset="-122"/>
              </a:rPr>
              <a:t>N</a:t>
            </a:r>
            <a:r>
              <a:rPr lang="en-US" altLang="zh-CN" sz="2400" dirty="0">
                <a:ea typeface="SimSun" panose="02010600030101010101" pitchFamily="2" charset="-122"/>
              </a:rPr>
              <a:t>oise </a:t>
            </a:r>
          </a:p>
          <a:p>
            <a:r>
              <a:rPr lang="en-US" altLang="zh-CN" sz="2400" dirty="0">
                <a:ea typeface="SimSun" panose="02010600030101010101" pitchFamily="2" charset="-122"/>
              </a:rPr>
              <a:t>A </a:t>
            </a:r>
            <a:r>
              <a:rPr lang="en-US" altLang="zh-CN" sz="2400" i="1" dirty="0">
                <a:ea typeface="SimSun" panose="02010600030101010101" pitchFamily="2" charset="-122"/>
              </a:rPr>
              <a:t>density-based</a:t>
            </a:r>
            <a:r>
              <a:rPr lang="en-US" altLang="zh-CN" sz="2400" dirty="0">
                <a:ea typeface="SimSun" panose="02010600030101010101" pitchFamily="2" charset="-122"/>
              </a:rPr>
              <a:t> notion of cluster</a:t>
            </a:r>
          </a:p>
          <a:p>
            <a:pPr lvl="1"/>
            <a:r>
              <a:rPr lang="en-US" altLang="zh-CN" sz="2400" dirty="0">
                <a:ea typeface="SimSun" panose="02010600030101010101" pitchFamily="2" charset="-122"/>
              </a:rPr>
              <a:t>A </a:t>
            </a:r>
            <a:r>
              <a:rPr lang="en-US" altLang="zh-CN" sz="2400" i="1" dirty="0">
                <a:ea typeface="SimSun" panose="02010600030101010101" pitchFamily="2" charset="-122"/>
              </a:rPr>
              <a:t>cluster</a:t>
            </a:r>
            <a:r>
              <a:rPr lang="en-US" altLang="zh-CN" sz="2400" dirty="0">
                <a:ea typeface="SimSun" panose="02010600030101010101" pitchFamily="2" charset="-122"/>
              </a:rPr>
              <a:t> is defined as a maximal set of density-connected points</a:t>
            </a:r>
          </a:p>
          <a:p>
            <a:pPr marL="285744" lvl="1" indent="-285744">
              <a:buClr>
                <a:srgbClr val="0000CC"/>
              </a:buClr>
            </a:pPr>
            <a:r>
              <a:rPr lang="en-US" altLang="zh-CN" sz="2400" dirty="0">
                <a:ea typeface="SimSun" panose="02010600030101010101" pitchFamily="2" charset="-122"/>
              </a:rPr>
              <a:t>Two parameters</a:t>
            </a:r>
            <a:r>
              <a:rPr lang="en-US" altLang="zh-CN" sz="2400" i="1" dirty="0">
                <a:ea typeface="SimSun" panose="02010600030101010101" pitchFamily="2" charset="-122"/>
              </a:rPr>
              <a:t>:</a:t>
            </a:r>
          </a:p>
          <a:p>
            <a:pPr lvl="1"/>
            <a:r>
              <a:rPr lang="en-US" altLang="zh-CN" sz="2400" i="1" dirty="0">
                <a:solidFill>
                  <a:srgbClr val="FF0000"/>
                </a:solidFill>
                <a:ea typeface="SimSun" panose="02010600030101010101" pitchFamily="2" charset="-122"/>
              </a:rPr>
              <a:t>Eps </a:t>
            </a:r>
            <a:r>
              <a:rPr lang="en-US" altLang="zh-CN" sz="2400" dirty="0">
                <a:solidFill>
                  <a:srgbClr val="FF0000"/>
                </a:solidFill>
                <a:ea typeface="SimSun" panose="02010600030101010101" pitchFamily="2" charset="-122"/>
              </a:rPr>
              <a:t>(</a:t>
            </a:r>
            <a:r>
              <a:rPr lang="el-GR" altLang="zh-CN" sz="2400" i="1" dirty="0">
                <a:solidFill>
                  <a:srgbClr val="FF0000"/>
                </a:solidFill>
                <a:ea typeface="SimSun" pitchFamily="2" charset="-122"/>
              </a:rPr>
              <a:t>ε</a:t>
            </a:r>
            <a:r>
              <a:rPr lang="en-US" altLang="zh-CN" sz="2400" dirty="0">
                <a:solidFill>
                  <a:srgbClr val="FF0000"/>
                </a:solidFill>
                <a:ea typeface="SimSun" panose="02010600030101010101" pitchFamily="2" charset="-122"/>
              </a:rPr>
              <a:t>)</a:t>
            </a:r>
            <a:r>
              <a:rPr lang="en-US" altLang="zh-CN" sz="2400" dirty="0">
                <a:ea typeface="SimSun" panose="02010600030101010101" pitchFamily="2" charset="-122"/>
              </a:rPr>
              <a:t>: Maximum radius of the neighborhood</a:t>
            </a:r>
          </a:p>
          <a:p>
            <a:pPr lvl="1"/>
            <a:r>
              <a:rPr lang="en-US" altLang="zh-CN" sz="2400" i="1" dirty="0" err="1">
                <a:solidFill>
                  <a:srgbClr val="FF0000"/>
                </a:solidFill>
                <a:ea typeface="SimSun" panose="02010600030101010101" pitchFamily="2" charset="-122"/>
              </a:rPr>
              <a:t>MinPts</a:t>
            </a:r>
            <a:r>
              <a:rPr lang="en-US" altLang="zh-CN" sz="2400" dirty="0">
                <a:ea typeface="SimSun" panose="02010600030101010101" pitchFamily="2" charset="-122"/>
              </a:rPr>
              <a:t>: Minimum number of points in the                      </a:t>
            </a:r>
          </a:p>
          <a:p>
            <a:pPr marL="612782" lvl="3" indent="0">
              <a:buNone/>
            </a:pPr>
            <a:r>
              <a:rPr lang="en-US" altLang="zh-CN" sz="2400" dirty="0">
                <a:ea typeface="SimSun" panose="02010600030101010101" pitchFamily="2" charset="-122"/>
              </a:rPr>
              <a:t>Eps-neighborhood of a point</a:t>
            </a:r>
          </a:p>
          <a:p>
            <a:r>
              <a:rPr lang="en-US" altLang="zh-CN" sz="2400" dirty="0">
                <a:ea typeface="SimSun" panose="02010600030101010101" pitchFamily="2" charset="-122"/>
              </a:rPr>
              <a:t>The Eps(</a:t>
            </a:r>
            <a:r>
              <a:rPr lang="el-GR" altLang="zh-CN" sz="2400" i="1" dirty="0">
                <a:ea typeface="SimSun" pitchFamily="2" charset="-122"/>
              </a:rPr>
              <a:t>ε</a:t>
            </a:r>
            <a:r>
              <a:rPr lang="en-US" altLang="zh-CN" sz="2400" dirty="0">
                <a:ea typeface="SimSun" pitchFamily="2" charset="-122"/>
              </a:rPr>
              <a:t>)-neighborhood of a point </a:t>
            </a:r>
            <a:r>
              <a:rPr lang="en-US" altLang="zh-CN" sz="2400" i="1" dirty="0">
                <a:ea typeface="SimSun" panose="02010600030101010101" pitchFamily="2" charset="-122"/>
              </a:rPr>
              <a:t>q</a:t>
            </a:r>
            <a:r>
              <a:rPr lang="en-US" altLang="zh-CN" sz="2400" dirty="0">
                <a:ea typeface="SimSun" panose="02010600030101010101" pitchFamily="2" charset="-122"/>
              </a:rPr>
              <a:t>: </a:t>
            </a:r>
          </a:p>
          <a:p>
            <a:pPr lvl="1"/>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r>
              <a:rPr lang="en-US" altLang="zh-CN" sz="2400" dirty="0">
                <a:ea typeface="SimSun" panose="02010600030101010101" pitchFamily="2" charset="-122"/>
              </a:rPr>
              <a:t>: {p belongs to D | </a:t>
            </a:r>
            <a:r>
              <a:rPr lang="en-US" altLang="zh-CN" sz="2400" dirty="0" err="1">
                <a:ea typeface="SimSun" panose="02010600030101010101" pitchFamily="2" charset="-122"/>
              </a:rPr>
              <a:t>dist</a:t>
            </a:r>
            <a:r>
              <a:rPr lang="en-US" altLang="zh-CN" sz="2400" dirty="0">
                <a:ea typeface="SimSun" panose="02010600030101010101" pitchFamily="2" charset="-122"/>
              </a:rPr>
              <a:t>(p, q) ≤ Eps}</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pPr defTabSz="457189"/>
              <a:r>
                <a:rPr lang="en-US" dirty="0">
                  <a:solidFill>
                    <a:srgbClr val="000000"/>
                  </a:solidFill>
                </a:rPr>
                <a:t>Border point: in cluster but neighborhood is not dense</a:t>
              </a: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a:solidFill>
                    <a:srgbClr val="000000"/>
                  </a:solidFill>
                </a:rPr>
                <a:t>Outlier/noise: not in a cluster</a:t>
              </a: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pPr defTabSz="457189"/>
              <a:r>
                <a:rPr lang="en-US" dirty="0">
                  <a:solidFill>
                    <a:srgbClr val="000000"/>
                  </a:solidFill>
                </a:rPr>
                <a:t>Core point: dense neighborhood</a:t>
              </a:r>
            </a:p>
          </p:txBody>
        </p:sp>
      </p:grpSp>
    </p:spTree>
    <p:extLst>
      <p:ext uri="{BB962C8B-B14F-4D97-AF65-F5344CB8AC3E}">
        <p14:creationId xmlns:p14="http://schemas.microsoft.com/office/powerpoint/2010/main" val="3229363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128" y="112210"/>
            <a:ext cx="12025745" cy="858254"/>
          </a:xfrm>
        </p:spPr>
        <p:txBody>
          <a:bodyPr>
            <a:noAutofit/>
          </a:bodyPr>
          <a:lstStyle/>
          <a:p>
            <a:r>
              <a:rPr lang="en-US" altLang="zh-CN" sz="4000" dirty="0">
                <a:ea typeface="SimSun" panose="02010600030101010101" pitchFamily="2" charset="-122"/>
              </a:rPr>
              <a:t>DBSCAN: Density-Reachable and Density-Connected</a:t>
            </a:r>
          </a:p>
        </p:txBody>
      </p:sp>
      <p:sp>
        <p:nvSpPr>
          <p:cNvPr id="25603" name="Rectangle 3"/>
          <p:cNvSpPr>
            <a:spLocks noGrp="1" noChangeArrowheads="1"/>
          </p:cNvSpPr>
          <p:nvPr>
            <p:ph idx="1"/>
          </p:nvPr>
        </p:nvSpPr>
        <p:spPr>
          <a:xfrm>
            <a:off x="575382" y="1185063"/>
            <a:ext cx="8109008" cy="5432238"/>
          </a:xfrm>
        </p:spPr>
        <p:txBody>
          <a:bodyPr/>
          <a:lstStyle/>
          <a:p>
            <a:r>
              <a:rPr lang="en-US" altLang="zh-CN" sz="2400" b="1" dirty="0">
                <a:ea typeface="SimSun" panose="02010600030101010101" pitchFamily="2" charset="-122"/>
              </a:rPr>
              <a:t>Directly density-reachable</a:t>
            </a:r>
            <a:r>
              <a:rPr lang="en-US" altLang="zh-CN" sz="2400" dirty="0">
                <a:ea typeface="SimSun" panose="02010600030101010101" pitchFamily="2" charset="-122"/>
              </a:rPr>
              <a:t>:</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directly density-reachable </a:t>
            </a:r>
            <a:r>
              <a:rPr lang="en-US" altLang="zh-CN" sz="2400" dirty="0">
                <a:ea typeface="SimSun" panose="02010600030101010101" pitchFamily="2" charset="-122"/>
              </a:rPr>
              <a:t>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 </a:t>
            </a:r>
            <a:r>
              <a:rPr lang="en-US" altLang="zh-CN" sz="2400" dirty="0">
                <a:ea typeface="SimSun" panose="02010600030101010101" pitchFamily="2" charset="-122"/>
              </a:rPr>
              <a:t>(</a:t>
            </a:r>
            <a:r>
              <a:rPr lang="el-GR" altLang="zh-CN" sz="2400" i="1" dirty="0">
                <a:ea typeface="SimSun" pitchFamily="2" charset="-122"/>
              </a:rPr>
              <a:t>ε</a:t>
            </a:r>
            <a:r>
              <a:rPr lang="en-US" altLang="zh-CN" sz="2400" dirty="0">
                <a:ea typeface="SimSun"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a:t>
            </a:r>
          </a:p>
          <a:p>
            <a:pPr lvl="3"/>
            <a:r>
              <a:rPr lang="en-US" altLang="zh-CN" sz="2400" i="1" dirty="0">
                <a:ea typeface="SimSun" panose="02010600030101010101" pitchFamily="2" charset="-122"/>
              </a:rPr>
              <a:t>p</a:t>
            </a:r>
            <a:r>
              <a:rPr lang="en-US" altLang="zh-CN" sz="2400" dirty="0">
                <a:ea typeface="SimSun" panose="02010600030101010101" pitchFamily="2" charset="-122"/>
              </a:rPr>
              <a:t> belongs to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p>
          <a:p>
            <a:pPr lvl="3"/>
            <a:r>
              <a:rPr lang="en-US" altLang="zh-CN" sz="2400" b="1" dirty="0">
                <a:ea typeface="SimSun" panose="02010600030101010101" pitchFamily="2" charset="-122"/>
              </a:rPr>
              <a:t>core point </a:t>
            </a:r>
            <a:r>
              <a:rPr lang="en-US" altLang="zh-CN" sz="2400" dirty="0">
                <a:ea typeface="SimSun" panose="02010600030101010101" pitchFamily="2" charset="-122"/>
              </a:rPr>
              <a:t>condition: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 (q)</a:t>
            </a:r>
            <a:r>
              <a:rPr lang="en-US" altLang="zh-CN" sz="2400" dirty="0">
                <a:ea typeface="SimSun" panose="02010600030101010101" pitchFamily="2" charset="-122"/>
              </a:rPr>
              <a:t>| ≥ </a:t>
            </a:r>
            <a:r>
              <a:rPr lang="en-US" altLang="zh-CN" sz="2400" i="1" dirty="0" err="1">
                <a:ea typeface="SimSun" panose="02010600030101010101" pitchFamily="2" charset="-122"/>
              </a:rPr>
              <a:t>MinPts</a:t>
            </a:r>
            <a:r>
              <a:rPr lang="en-US" altLang="zh-CN" sz="2400" dirty="0">
                <a:ea typeface="SimSun" panose="02010600030101010101" pitchFamily="2" charset="-122"/>
              </a:rPr>
              <a:t> </a:t>
            </a:r>
            <a:endParaRPr lang="en-US" altLang="zh-CN" sz="2400" i="1" dirty="0">
              <a:ea typeface="SimSun" panose="02010600030101010101" pitchFamily="2" charset="-122"/>
            </a:endParaRPr>
          </a:p>
          <a:p>
            <a:r>
              <a:rPr lang="en-US" altLang="zh-CN" sz="2400" b="1" dirty="0">
                <a:ea typeface="SimSun" panose="02010600030101010101" pitchFamily="2" charset="-122"/>
              </a:rPr>
              <a:t>Density-reachable</a:t>
            </a:r>
            <a:r>
              <a:rPr lang="en-US" altLang="zh-CN" sz="2400" dirty="0">
                <a:ea typeface="SimSun" panose="02010600030101010101" pitchFamily="2" charset="-122"/>
              </a:rPr>
              <a:t>: </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density-reachable</a:t>
            </a:r>
            <a:r>
              <a:rPr lang="en-US" altLang="zh-CN" sz="2400" dirty="0">
                <a:ea typeface="SimSun" panose="02010600030101010101" pitchFamily="2" charset="-122"/>
              </a:rPr>
              <a:t> 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chain of points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 </a:t>
            </a:r>
            <a:r>
              <a:rPr lang="en-US" altLang="zh-CN" sz="2400" i="1" dirty="0">
                <a:ea typeface="SimSun" panose="02010600030101010101" pitchFamily="2" charset="-122"/>
              </a:rPr>
              <a:t>p</a:t>
            </a:r>
            <a:r>
              <a:rPr lang="en-US" altLang="zh-CN" sz="2400" dirty="0">
                <a:ea typeface="SimSun" panose="02010600030101010101" pitchFamily="2" charset="-122"/>
              </a:rPr>
              <a:t> such that </a:t>
            </a:r>
            <a:r>
              <a:rPr lang="en-US" altLang="zh-CN" sz="2400" i="1" dirty="0">
                <a:ea typeface="SimSun" panose="02010600030101010101" pitchFamily="2" charset="-122"/>
              </a:rPr>
              <a:t>p</a:t>
            </a:r>
            <a:r>
              <a:rPr lang="en-US" altLang="zh-CN" sz="2400" i="1" baseline="-25000" dirty="0">
                <a:ea typeface="SimSun" panose="02010600030101010101" pitchFamily="2" charset="-122"/>
              </a:rPr>
              <a:t>i+1</a:t>
            </a:r>
            <a:r>
              <a:rPr lang="en-US" altLang="zh-CN" sz="2400" dirty="0">
                <a:ea typeface="SimSun" panose="02010600030101010101" pitchFamily="2" charset="-122"/>
              </a:rPr>
              <a:t> is directly density-reachable from </a:t>
            </a:r>
            <a:r>
              <a:rPr lang="en-US" altLang="zh-CN" sz="2400" i="1" dirty="0">
                <a:ea typeface="SimSun" panose="02010600030101010101" pitchFamily="2" charset="-122"/>
              </a:rPr>
              <a:t>p</a:t>
            </a:r>
            <a:r>
              <a:rPr lang="en-US" altLang="zh-CN" sz="2400" i="1" baseline="-25000" dirty="0">
                <a:ea typeface="SimSun" panose="02010600030101010101" pitchFamily="2" charset="-122"/>
              </a:rPr>
              <a:t>i</a:t>
            </a:r>
            <a:r>
              <a:rPr lang="en-US" altLang="zh-CN" sz="2400" dirty="0">
                <a:ea typeface="SimSun" panose="02010600030101010101" pitchFamily="2" charset="-122"/>
              </a:rPr>
              <a:t>	</a:t>
            </a:r>
          </a:p>
          <a:p>
            <a:r>
              <a:rPr lang="en-US" altLang="zh-CN" sz="2400" b="1" dirty="0">
                <a:ea typeface="SimSun" panose="02010600030101010101" pitchFamily="2" charset="-122"/>
              </a:rPr>
              <a:t>Density-connected:</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density-connected</a:t>
            </a:r>
            <a:r>
              <a:rPr lang="en-US" altLang="zh-CN" sz="2400" dirty="0">
                <a:ea typeface="SimSun" panose="02010600030101010101" pitchFamily="2" charset="-122"/>
              </a:rPr>
              <a:t> to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point </a:t>
            </a:r>
            <a:r>
              <a:rPr lang="en-US" altLang="zh-CN" sz="2400" i="1" dirty="0">
                <a:ea typeface="SimSun" panose="02010600030101010101" pitchFamily="2" charset="-122"/>
              </a:rPr>
              <a:t>o </a:t>
            </a:r>
            <a:r>
              <a:rPr lang="en-US" altLang="zh-CN" sz="2400" dirty="0">
                <a:ea typeface="SimSun" panose="02010600030101010101" pitchFamily="2" charset="-122"/>
              </a:rPr>
              <a:t>such that both </a:t>
            </a:r>
            <a:r>
              <a:rPr lang="en-US" altLang="zh-CN" sz="2400" i="1" dirty="0">
                <a:ea typeface="SimSun" panose="02010600030101010101" pitchFamily="2" charset="-122"/>
              </a:rPr>
              <a:t>p</a:t>
            </a:r>
            <a:r>
              <a:rPr lang="en-US" altLang="zh-CN" sz="2400" dirty="0">
                <a:ea typeface="SimSun" panose="02010600030101010101" pitchFamily="2" charset="-122"/>
              </a:rPr>
              <a:t> and </a:t>
            </a:r>
            <a:r>
              <a:rPr lang="en-US" altLang="zh-CN" sz="2400" i="1" dirty="0">
                <a:ea typeface="SimSun" panose="02010600030101010101" pitchFamily="2" charset="-122"/>
              </a:rPr>
              <a:t>q</a:t>
            </a:r>
            <a:r>
              <a:rPr lang="en-US" altLang="zh-CN" sz="2400" dirty="0">
                <a:ea typeface="SimSun" panose="02010600030101010101" pitchFamily="2" charset="-122"/>
              </a:rPr>
              <a:t> are density-reachable from </a:t>
            </a:r>
            <a:r>
              <a:rPr lang="en-US" altLang="zh-CN" sz="2400" i="1" dirty="0">
                <a:ea typeface="SimSun" panose="02010600030101010101" pitchFamily="2" charset="-122"/>
              </a:rPr>
              <a:t>o</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and </a:t>
            </a:r>
            <a:r>
              <a:rPr lang="en-US" altLang="zh-CN" sz="2400" i="1" dirty="0" err="1">
                <a:ea typeface="SimSun" panose="02010600030101010101" pitchFamily="2" charset="-122"/>
              </a:rPr>
              <a:t>MinPts</a:t>
            </a:r>
            <a:endParaRPr lang="en-US" altLang="zh-CN" sz="2400" dirty="0">
              <a:ea typeface="SimSun" panose="02010600030101010101" pitchFamily="2" charset="-122"/>
            </a:endParaRPr>
          </a:p>
        </p:txBody>
      </p:sp>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dirty="0">
                  <a:solidFill>
                    <a:srgbClr val="000000"/>
                  </a:solidFill>
                  <a:latin typeface="Times New Roman" panose="02020603050405020304" pitchFamily="18" charset="0"/>
                </a:rPr>
                <a:t>p</a:t>
              </a:r>
              <a:r>
                <a:rPr lang="en-US" altLang="zh-CN" sz="1800" b="1" i="1" baseline="-25000" dirty="0">
                  <a:solidFill>
                    <a:srgbClr val="000000"/>
                  </a:solidFill>
                  <a:latin typeface="Times New Roman" panose="02020603050405020304" pitchFamily="18" charset="0"/>
                </a:rPr>
                <a:t>2</a:t>
              </a: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dirty="0">
                    <a:solidFill>
                      <a:srgbClr val="000000"/>
                    </a:solidFill>
                    <a:latin typeface="Times New Roman" panose="02020603050405020304" pitchFamily="18" charset="0"/>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150521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DBSCAN: The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76839" y="1173149"/>
            <a:ext cx="7973480" cy="4113556"/>
          </a:xfrm>
        </p:spPr>
        <p:txBody>
          <a:bodyPr vert="horz" lIns="92075" tIns="46038" rIns="92075" bIns="46038" rtlCol="0">
            <a:noAutofit/>
          </a:bodyPr>
          <a:lstStyle/>
          <a:p>
            <a:r>
              <a:rPr lang="en-US" altLang="zh-CN" b="1" dirty="0">
                <a:ea typeface="SimSun" panose="02010600030101010101" pitchFamily="2" charset="-122"/>
              </a:rPr>
              <a:t>Algorithm</a:t>
            </a:r>
          </a:p>
          <a:p>
            <a:pPr lvl="1"/>
            <a:r>
              <a:rPr lang="en-US" altLang="zh-CN" dirty="0">
                <a:ea typeface="SimSun" panose="02010600030101010101" pitchFamily="2" charset="-122"/>
              </a:rPr>
              <a:t>Arbitrarily select a point </a:t>
            </a:r>
            <a:r>
              <a:rPr lang="en-US" altLang="zh-CN" i="1" dirty="0">
                <a:ea typeface="SimSun" panose="02010600030101010101" pitchFamily="2" charset="-122"/>
              </a:rPr>
              <a:t>p</a:t>
            </a:r>
            <a:endParaRPr lang="en-US" altLang="zh-CN" dirty="0">
              <a:ea typeface="SimSun" panose="02010600030101010101" pitchFamily="2" charset="-122"/>
            </a:endParaRPr>
          </a:p>
          <a:p>
            <a:pPr lvl="1"/>
            <a:r>
              <a:rPr lang="en-US" altLang="zh-CN" dirty="0">
                <a:ea typeface="SimSun" panose="02010600030101010101" pitchFamily="2" charset="-122"/>
              </a:rPr>
              <a:t>Retrieve all points density-reachable </a:t>
            </a:r>
          </a:p>
          <a:p>
            <a:pPr marL="622300" lvl="3" indent="0">
              <a:buNone/>
            </a:pPr>
            <a:r>
              <a:rPr lang="en-US" altLang="zh-CN" dirty="0">
                <a:ea typeface="SimSun" panose="02010600030101010101" pitchFamily="2" charset="-122"/>
              </a:rPr>
              <a:t>from </a:t>
            </a:r>
            <a:r>
              <a:rPr lang="en-US" altLang="zh-CN" i="1" dirty="0">
                <a:ea typeface="SimSun" panose="02010600030101010101" pitchFamily="2" charset="-122"/>
              </a:rPr>
              <a:t>p</a:t>
            </a:r>
            <a:r>
              <a:rPr lang="en-US" altLang="zh-CN" dirty="0">
                <a:ea typeface="SimSun" panose="02010600030101010101" pitchFamily="2" charset="-122"/>
              </a:rPr>
              <a:t> w.r.t. </a:t>
            </a:r>
            <a:r>
              <a:rPr lang="en-US" altLang="zh-CN" i="1" dirty="0">
                <a:ea typeface="SimSun" panose="02010600030101010101" pitchFamily="2" charset="-122"/>
              </a:rPr>
              <a:t>Eps</a:t>
            </a:r>
            <a:r>
              <a:rPr lang="en-US" altLang="zh-CN" dirty="0">
                <a:ea typeface="SimSun" panose="02010600030101010101" pitchFamily="2" charset="-122"/>
              </a:rPr>
              <a:t> and </a:t>
            </a:r>
            <a:r>
              <a:rPr lang="en-US" altLang="zh-CN" i="1" dirty="0" err="1">
                <a:ea typeface="SimSun" panose="02010600030101010101" pitchFamily="2" charset="-122"/>
              </a:rPr>
              <a:t>MinPts</a:t>
            </a:r>
            <a:endParaRPr lang="en-US" altLang="zh-CN" dirty="0">
              <a:ea typeface="SimSun" panose="02010600030101010101" pitchFamily="2" charset="-122"/>
            </a:endParaRP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core point, a cluster is formed</a:t>
            </a: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border point, no points are density-reachable from </a:t>
            </a:r>
            <a:r>
              <a:rPr lang="en-US" altLang="zh-CN" i="1" dirty="0">
                <a:ea typeface="SimSun" panose="02010600030101010101" pitchFamily="2" charset="-122"/>
              </a:rPr>
              <a:t>p,</a:t>
            </a:r>
            <a:r>
              <a:rPr lang="en-US" altLang="zh-CN" dirty="0">
                <a:ea typeface="SimSun" panose="02010600030101010101" pitchFamily="2" charset="-122"/>
              </a:rPr>
              <a:t> and DBSCAN visits the next point of the database</a:t>
            </a:r>
          </a:p>
          <a:p>
            <a:pPr lvl="1"/>
            <a:r>
              <a:rPr lang="en-US" altLang="zh-CN" dirty="0">
                <a:ea typeface="SimSun" panose="02010600030101010101" pitchFamily="2" charset="-122"/>
              </a:rPr>
              <a:t>Continue the process until all of the points have been processed</a:t>
            </a:r>
            <a:endParaRPr lang="en-US" altLang="zh-CN" i="1" dirty="0">
              <a:ea typeface="SimSun" panose="02010600030101010101" pitchFamily="2" charset="-122"/>
            </a:endParaRPr>
          </a:p>
          <a:p>
            <a:pPr>
              <a:spcAft>
                <a:spcPts val="600"/>
              </a:spcAft>
            </a:pPr>
            <a:endParaRPr lang="en-US" altLang="zh-CN" i="1" dirty="0">
              <a:ea typeface="SimSun" panose="02010600030101010101" pitchFamily="2" charset="-122"/>
            </a:endParaRPr>
          </a:p>
        </p:txBody>
      </p:sp>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Computational complexity</a:t>
            </a:r>
          </a:p>
          <a:p>
            <a:pPr lvl="1"/>
            <a:r>
              <a:rPr lang="en-US" altLang="zh-CN" dirty="0">
                <a:solidFill>
                  <a:srgbClr val="000000"/>
                </a:solidFill>
              </a:rPr>
              <a:t>If a spatial index is used, the computational complexity of DBSCAN is O(</a:t>
            </a:r>
            <a:r>
              <a:rPr lang="en-US" altLang="zh-CN" dirty="0" err="1">
                <a:solidFill>
                  <a:srgbClr val="000000"/>
                </a:solidFill>
              </a:rPr>
              <a:t>nlogn</a:t>
            </a:r>
            <a:r>
              <a:rPr lang="en-US" altLang="zh-CN" dirty="0">
                <a:solidFill>
                  <a:srgbClr val="000000"/>
                </a:solidFill>
              </a:rPr>
              <a:t>), where n is the number of database objects </a:t>
            </a:r>
          </a:p>
          <a:p>
            <a:pPr lvl="1"/>
            <a:r>
              <a:rPr lang="en-US" altLang="zh-CN" dirty="0">
                <a:solidFill>
                  <a:srgbClr val="000000"/>
                </a:solidFill>
              </a:rPr>
              <a:t>Otherwise, the complexity is O(n</a:t>
            </a:r>
            <a:r>
              <a:rPr lang="en-US" altLang="zh-CN" baseline="30000" dirty="0">
                <a:solidFill>
                  <a:srgbClr val="000000"/>
                </a:solidFill>
              </a:rPr>
              <a:t>2</a:t>
            </a:r>
            <a:r>
              <a:rPr lang="en-US" altLang="zh-CN" dirty="0">
                <a:solidFill>
                  <a:srgbClr val="000000"/>
                </a:solidFill>
              </a:rPr>
              <a:t>)</a:t>
            </a:r>
          </a:p>
        </p:txBody>
      </p:sp>
      <p:grpSp>
        <p:nvGrpSpPr>
          <p:cNvPr id="5" name="Group 4"/>
          <p:cNvGrpSpPr/>
          <p:nvPr/>
        </p:nvGrpSpPr>
        <p:grpSpPr>
          <a:xfrm>
            <a:off x="7069358" y="1180814"/>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pPr defTabSz="457189"/>
              <a:r>
                <a:rPr lang="en-US" dirty="0">
                  <a:solidFill>
                    <a:srgbClr val="000000"/>
                  </a:solidFill>
                </a:rPr>
                <a:t>Border point: in cluster but neighborhood is not dense</a:t>
              </a: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a:solidFill>
                    <a:srgbClr val="000000"/>
                  </a:solidFill>
                </a:rPr>
                <a:t>Outlier/noise: not in a cluster</a:t>
              </a: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pPr defTabSz="457189"/>
              <a:r>
                <a:rPr lang="en-US" dirty="0">
                  <a:solidFill>
                    <a:srgbClr val="000000"/>
                  </a:solidFill>
                </a:rPr>
                <a:t>Core point: dense neighborhood</a:t>
              </a:r>
            </a:p>
          </p:txBody>
        </p:sp>
      </p:grpSp>
    </p:spTree>
    <p:extLst>
      <p:ext uri="{BB962C8B-B14F-4D97-AF65-F5344CB8AC3E}">
        <p14:creationId xmlns:p14="http://schemas.microsoft.com/office/powerpoint/2010/main" val="4734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
            <a:ext cx="12192000" cy="1095375"/>
          </a:xfrm>
        </p:spPr>
        <p:txBody>
          <a:bodyPr vert="horz" lIns="92075" tIns="46038" rIns="92075" bIns="46038" rtlCol="0" anchor="ctr">
            <a:noAutofit/>
          </a:bodyPr>
          <a:lstStyle/>
          <a:p>
            <a:r>
              <a:rPr lang="en-US" altLang="zh-CN" dirty="0">
                <a:ea typeface="SimSun" panose="02010600030101010101" pitchFamily="2" charset="-122"/>
              </a:rPr>
              <a:t>DBSCAN Is Sensitive to the Setting of Parameters</a:t>
            </a:r>
            <a:endParaRPr lang="en-US" altLang="zh-CN" sz="4000" dirty="0">
              <a:ea typeface="SimSun" panose="02010600030101010101" pitchFamily="2"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6400" y="1202602"/>
            <a:ext cx="8305800" cy="3124200"/>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381" y="4326802"/>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pPr defTabSz="457189"/>
            <a:r>
              <a:rPr lang="en-US" dirty="0">
                <a:solidFill>
                  <a:srgbClr val="000000"/>
                </a:solidFill>
              </a:rPr>
              <a:t>Ack. Figures from </a:t>
            </a:r>
            <a:r>
              <a:rPr lang="en-US" altLang="zh-CN" sz="1800" dirty="0">
                <a:solidFill>
                  <a:srgbClr val="000000"/>
                </a:solidFill>
              </a:rPr>
              <a:t>G. </a:t>
            </a:r>
            <a:r>
              <a:rPr lang="en-US" altLang="zh-CN" sz="1800" dirty="0" err="1">
                <a:solidFill>
                  <a:srgbClr val="000000"/>
                </a:solidFill>
              </a:rPr>
              <a:t>Karypis</a:t>
            </a:r>
            <a:r>
              <a:rPr lang="en-US" altLang="zh-CN" sz="1800" dirty="0">
                <a:solidFill>
                  <a:srgbClr val="000000"/>
                </a:solidFill>
              </a:rPr>
              <a:t>, E.-H. Han, and V. Kumar, </a:t>
            </a:r>
            <a:r>
              <a:rPr lang="en-US" altLang="zh-CN" sz="1800" i="1" dirty="0">
                <a:solidFill>
                  <a:srgbClr val="000000"/>
                </a:solidFill>
              </a:rPr>
              <a:t>COMPUTER</a:t>
            </a:r>
            <a:r>
              <a:rPr lang="en-US" altLang="zh-CN" sz="1800" dirty="0">
                <a:solidFill>
                  <a:srgbClr val="000000"/>
                </a:solidFill>
              </a:rPr>
              <a:t>, 32(8), 1999 </a:t>
            </a:r>
          </a:p>
        </p:txBody>
      </p:sp>
    </p:spTree>
    <p:extLst>
      <p:ext uri="{BB962C8B-B14F-4D97-AF65-F5344CB8AC3E}">
        <p14:creationId xmlns:p14="http://schemas.microsoft.com/office/powerpoint/2010/main" val="213003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Grid-Based Clustering 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151818"/>
            <a:ext cx="11080528" cy="5393840"/>
          </a:xfrm>
        </p:spPr>
        <p:txBody>
          <a:bodyPr vert="horz" lIns="92075" tIns="46038" rIns="92075" bIns="46038" rtlCol="0">
            <a:noAutofit/>
          </a:bodyPr>
          <a:lstStyle/>
          <a:p>
            <a:r>
              <a:rPr lang="en-US" altLang="zh-CN" dirty="0">
                <a:ea typeface="SimSun" panose="02010600030101010101" pitchFamily="2" charset="-122"/>
              </a:rPr>
              <a:t>Grid-Based Clustering: Explore multi-resolution grid data structure in clustering</a:t>
            </a:r>
          </a:p>
          <a:p>
            <a:pPr lvl="1"/>
            <a:r>
              <a:rPr lang="en-US" dirty="0"/>
              <a:t>Partition the data space into a finite number of cells to form a grid structure </a:t>
            </a:r>
          </a:p>
          <a:p>
            <a:pPr lvl="1"/>
            <a:r>
              <a:rPr lang="en-US" dirty="0"/>
              <a:t>Find clusters (dense regions) from the cells in the grid structure</a:t>
            </a:r>
          </a:p>
          <a:p>
            <a:r>
              <a:rPr lang="en-US" altLang="zh-CN" dirty="0">
                <a:ea typeface="SimSun" panose="02010600030101010101" pitchFamily="2" charset="-122"/>
              </a:rPr>
              <a:t>Features and challenges of a typical grid-based algorithm</a:t>
            </a:r>
          </a:p>
          <a:p>
            <a:pPr lvl="1"/>
            <a:r>
              <a:rPr lang="en-US" dirty="0"/>
              <a:t>Efficiency and scalability: # of cells &lt;&lt; # of data points </a:t>
            </a:r>
          </a:p>
          <a:p>
            <a:pPr lvl="1"/>
            <a:r>
              <a:rPr lang="en-US" dirty="0"/>
              <a:t>Uniformity: Uniform, hard to handle highly irregular data distributions</a:t>
            </a:r>
          </a:p>
          <a:p>
            <a:pPr lvl="1"/>
            <a:r>
              <a:rPr lang="en-US" dirty="0"/>
              <a:t>Locality: Limited by predefined cell sizes, borders, and the density threshold  </a:t>
            </a:r>
          </a:p>
          <a:p>
            <a:pPr lvl="1"/>
            <a:r>
              <a:rPr lang="en-US" dirty="0"/>
              <a:t>Curse of dimensionality: Hard to cluster high-dimensional data</a:t>
            </a:r>
          </a:p>
          <a:p>
            <a:r>
              <a:rPr lang="en-US" altLang="zh-CN" dirty="0">
                <a:ea typeface="SimSun" panose="02010600030101010101" pitchFamily="2" charset="-122"/>
              </a:rPr>
              <a:t>Methods to be introduced</a:t>
            </a:r>
          </a:p>
          <a:p>
            <a:pPr lvl="1"/>
            <a:r>
              <a:rPr lang="en-US" altLang="zh-CN" b="1" dirty="0">
                <a:ea typeface="SimSun" panose="02010600030101010101" pitchFamily="2" charset="-122"/>
              </a:rPr>
              <a:t>STING</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(a </a:t>
            </a:r>
            <a:r>
              <a:rPr lang="en-US" altLang="zh-CN" dirty="0" err="1">
                <a:ea typeface="SimSun" panose="02010600030101010101" pitchFamily="2" charset="-122"/>
              </a:rPr>
              <a:t>STatistical</a:t>
            </a:r>
            <a:r>
              <a:rPr lang="en-US" altLang="zh-CN" dirty="0">
                <a:ea typeface="SimSun" panose="02010600030101010101" pitchFamily="2" charset="-122"/>
              </a:rPr>
              <a:t> </a:t>
            </a:r>
            <a:r>
              <a:rPr lang="en-US" altLang="zh-CN" dirty="0" err="1">
                <a:ea typeface="SimSun" panose="02010600030101010101" pitchFamily="2" charset="-122"/>
              </a:rPr>
              <a:t>INformation</a:t>
            </a:r>
            <a:r>
              <a:rPr lang="en-US" altLang="zh-CN" dirty="0">
                <a:ea typeface="SimSun" panose="02010600030101010101" pitchFamily="2" charset="-122"/>
              </a:rPr>
              <a:t> Grid approach) (Wang, Yang and </a:t>
            </a:r>
            <a:r>
              <a:rPr lang="en-US" altLang="zh-CN" dirty="0" err="1">
                <a:ea typeface="SimSun" panose="02010600030101010101" pitchFamily="2" charset="-122"/>
              </a:rPr>
              <a:t>Muntz</a:t>
            </a:r>
            <a:r>
              <a:rPr lang="en-US" altLang="zh-CN" dirty="0">
                <a:ea typeface="SimSun" panose="02010600030101010101" pitchFamily="2" charset="-122"/>
              </a:rPr>
              <a:t>, VLDB’97)</a:t>
            </a:r>
          </a:p>
          <a:p>
            <a:pPr lvl="1"/>
            <a:r>
              <a:rPr lang="en-US" altLang="zh-CN" b="1" dirty="0">
                <a:ea typeface="SimSun" panose="02010600030101010101" pitchFamily="2" charset="-122"/>
              </a:rPr>
              <a:t>CLIQUE</a:t>
            </a:r>
            <a:r>
              <a:rPr lang="en-US" altLang="zh-CN" dirty="0">
                <a:ea typeface="SimSun" panose="02010600030101010101" pitchFamily="2" charset="-122"/>
              </a:rPr>
              <a:t> (Agrawal, </a:t>
            </a:r>
            <a:r>
              <a:rPr lang="en-US" dirty="0" err="1"/>
              <a:t>Gehrke</a:t>
            </a:r>
            <a:r>
              <a:rPr lang="en-US" dirty="0"/>
              <a:t>, </a:t>
            </a:r>
            <a:r>
              <a:rPr lang="en-US" dirty="0" err="1"/>
              <a:t>Gunopulos</a:t>
            </a:r>
            <a:r>
              <a:rPr lang="en-US" dirty="0"/>
              <a:t>, and </a:t>
            </a:r>
            <a:r>
              <a:rPr lang="en-US" dirty="0" err="1"/>
              <a:t>Raghavan</a:t>
            </a:r>
            <a:r>
              <a:rPr lang="en-US" dirty="0"/>
              <a:t>, </a:t>
            </a:r>
            <a:r>
              <a:rPr lang="en-US" altLang="zh-CN" dirty="0">
                <a:ea typeface="SimSun" panose="02010600030101010101" pitchFamily="2" charset="-122"/>
              </a:rPr>
              <a:t>SIGMOD’98)</a:t>
            </a:r>
          </a:p>
          <a:p>
            <a:pPr lvl="2"/>
            <a:r>
              <a:rPr lang="en-US" altLang="zh-CN" dirty="0">
                <a:ea typeface="SimSun" panose="02010600030101010101" pitchFamily="2" charset="-122"/>
              </a:rPr>
              <a:t>Both grid-based and subspace clustering</a:t>
            </a:r>
          </a:p>
        </p:txBody>
      </p:sp>
      <p:graphicFrame>
        <p:nvGraphicFramePr>
          <p:cNvPr id="4" name="Object 8">
            <a:extLst>
              <a:ext uri="{FF2B5EF4-FFF2-40B4-BE49-F238E27FC236}">
                <a16:creationId xmlns:a16="http://schemas.microsoft.com/office/drawing/2014/main" id="{528CEB94-5087-43A9-BD60-31EDB4C2660F}"/>
              </a:ext>
            </a:extLst>
          </p:cNvPr>
          <p:cNvGraphicFramePr>
            <a:graphicFrameLocks noChangeAspect="1"/>
          </p:cNvGraphicFramePr>
          <p:nvPr>
            <p:extLst>
              <p:ext uri="{D42A27DB-BD31-4B8C-83A1-F6EECF244321}">
                <p14:modId xmlns:p14="http://schemas.microsoft.com/office/powerpoint/2010/main" val="954249227"/>
              </p:ext>
            </p:extLst>
          </p:nvPr>
        </p:nvGraphicFramePr>
        <p:xfrm>
          <a:off x="9172576" y="1885312"/>
          <a:ext cx="2924174" cy="1543688"/>
        </p:xfrm>
        <a:graphic>
          <a:graphicData uri="http://schemas.openxmlformats.org/presentationml/2006/ole">
            <mc:AlternateContent xmlns:mc="http://schemas.openxmlformats.org/markup-compatibility/2006">
              <mc:Choice xmlns:v="urn:schemas-microsoft-com:vml" Requires="v">
                <p:oleObj spid="_x0000_s27679" name="SmartDraw" r:id="rId4" imgW="7621524" imgH="3217164" progId="SmartDraw.2">
                  <p:embed/>
                </p:oleObj>
              </mc:Choice>
              <mc:Fallback>
                <p:oleObj name="SmartDraw" r:id="rId4" imgW="7621524" imgH="3217164" progId="SmartDraw.2">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2576" y="1885312"/>
                        <a:ext cx="2924174" cy="15436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7076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76199"/>
            <a:ext cx="12192000" cy="981075"/>
          </a:xfrm>
        </p:spPr>
        <p:txBody>
          <a:bodyPr vert="horz" lIns="92075" tIns="46038" rIns="92075" bIns="46038" rtlCol="0" anchor="ctr">
            <a:noAutofit/>
          </a:bodyPr>
          <a:lstStyle/>
          <a:p>
            <a:r>
              <a:rPr lang="en-US" altLang="zh-CN" dirty="0">
                <a:ea typeface="SimSun" panose="02010600030101010101" pitchFamily="2" charset="-122"/>
              </a:rPr>
              <a:t>STING: A Statistical Information Grid Approach</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151818"/>
            <a:ext cx="10635916" cy="1636653"/>
          </a:xfrm>
        </p:spPr>
        <p:txBody>
          <a:bodyPr vert="horz" lIns="92075" tIns="46038" rIns="92075" bIns="46038" rtlCol="0">
            <a:noAutofit/>
          </a:bodyPr>
          <a:lstStyle/>
          <a:p>
            <a:r>
              <a:rPr lang="en-US" dirty="0"/>
              <a:t>STING (Statistical Information Grid) (</a:t>
            </a:r>
            <a:r>
              <a:rPr lang="en-US" altLang="zh-CN" dirty="0">
                <a:ea typeface="SimSun" panose="02010600030101010101" pitchFamily="2" charset="-122"/>
              </a:rPr>
              <a:t>Wang, Yang and </a:t>
            </a:r>
            <a:r>
              <a:rPr lang="en-US" altLang="zh-CN" dirty="0" err="1">
                <a:ea typeface="SimSun" panose="02010600030101010101" pitchFamily="2" charset="-122"/>
              </a:rPr>
              <a:t>Muntz</a:t>
            </a:r>
            <a:r>
              <a:rPr lang="en-US" altLang="zh-CN" dirty="0">
                <a:ea typeface="SimSun" panose="02010600030101010101" pitchFamily="2" charset="-122"/>
              </a:rPr>
              <a:t>, VLDB’97)</a:t>
            </a:r>
          </a:p>
          <a:p>
            <a:pPr>
              <a:lnSpc>
                <a:spcPct val="90000"/>
              </a:lnSpc>
            </a:pPr>
            <a:r>
              <a:rPr lang="en-US" altLang="zh-CN" dirty="0">
                <a:ea typeface="SimSun" panose="02010600030101010101" pitchFamily="2" charset="-122"/>
              </a:rPr>
              <a:t>The spatial area is divided into rectangular cells </a:t>
            </a:r>
            <a:r>
              <a:rPr lang="en-US" dirty="0"/>
              <a:t>at different levels of resolution, and these cells form a tree structure</a:t>
            </a:r>
          </a:p>
          <a:p>
            <a:pPr>
              <a:lnSpc>
                <a:spcPct val="90000"/>
              </a:lnSpc>
            </a:pPr>
            <a:r>
              <a:rPr lang="en-US" dirty="0"/>
              <a:t>A cell at a high level contains a number of smaller cells of the next lower level</a:t>
            </a:r>
            <a:endParaRPr lang="en-US" altLang="zh-CN" dirty="0">
              <a:ea typeface="SimSun" panose="02010600030101010101" pitchFamily="2" charset="-122"/>
            </a:endParaRPr>
          </a:p>
        </p:txBody>
      </p:sp>
      <p:graphicFrame>
        <p:nvGraphicFramePr>
          <p:cNvPr id="4" name="Object 8"/>
          <p:cNvGraphicFramePr>
            <a:graphicFrameLocks noChangeAspect="1"/>
          </p:cNvGraphicFramePr>
          <p:nvPr>
            <p:extLst/>
          </p:nvPr>
        </p:nvGraphicFramePr>
        <p:xfrm>
          <a:off x="5160475" y="3142952"/>
          <a:ext cx="7031525" cy="3217862"/>
        </p:xfrm>
        <a:graphic>
          <a:graphicData uri="http://schemas.openxmlformats.org/presentationml/2006/ole">
            <mc:AlternateContent xmlns:mc="http://schemas.openxmlformats.org/markup-compatibility/2006">
              <mc:Choice xmlns:v="urn:schemas-microsoft-com:vml" Requires="v">
                <p:oleObj spid="_x0000_s16438" name="SmartDraw" r:id="rId4" imgW="7621524" imgH="3217164" progId="">
                  <p:embed/>
                </p:oleObj>
              </mc:Choice>
              <mc:Fallback>
                <p:oleObj name="SmartDraw" r:id="rId4" imgW="7621524" imgH="321716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475" y="3142952"/>
                        <a:ext cx="7031525" cy="3217862"/>
                      </a:xfrm>
                      <a:prstGeom prst="rect">
                        <a:avLst/>
                      </a:prstGeom>
                      <a:noFill/>
                      <a:ln>
                        <a:noFill/>
                      </a:ln>
                      <a:effectLst/>
                      <a:extLst/>
                    </p:spPr>
                  </p:pic>
                </p:oleObj>
              </mc:Fallback>
            </mc:AlternateContent>
          </a:graphicData>
        </a:graphic>
      </p:graphicFrame>
      <p:sp>
        <p:nvSpPr>
          <p:cNvPr id="5" name="Rectangle 3"/>
          <p:cNvSpPr txBox="1">
            <a:spLocks noChangeArrowheads="1"/>
          </p:cNvSpPr>
          <p:nvPr/>
        </p:nvSpPr>
        <p:spPr>
          <a:xfrm>
            <a:off x="529388" y="2743718"/>
            <a:ext cx="5337257" cy="390152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solidFill>
                  <a:srgbClr val="000000"/>
                </a:solidFill>
              </a:rPr>
              <a:t>Statistical information of each cell is calculated and stored beforehand and is used to answer queries</a:t>
            </a:r>
          </a:p>
          <a:p>
            <a:r>
              <a:rPr lang="en-US" altLang="zh-CN" dirty="0">
                <a:solidFill>
                  <a:srgbClr val="000000"/>
                </a:solidFill>
              </a:rPr>
              <a:t>Parameters of higher level cells can be easily calculated from that of lower level cell, including</a:t>
            </a:r>
          </a:p>
          <a:p>
            <a:pPr lvl="1"/>
            <a:r>
              <a:rPr lang="en-US" altLang="zh-CN" i="1" dirty="0">
                <a:solidFill>
                  <a:srgbClr val="000000"/>
                </a:solidFill>
              </a:rPr>
              <a:t>count</a:t>
            </a:r>
            <a:r>
              <a:rPr lang="en-US" altLang="zh-CN" dirty="0">
                <a:solidFill>
                  <a:srgbClr val="000000"/>
                </a:solidFill>
              </a:rPr>
              <a:t>, </a:t>
            </a:r>
            <a:r>
              <a:rPr lang="en-US" altLang="zh-CN" i="1" dirty="0">
                <a:solidFill>
                  <a:srgbClr val="000000"/>
                </a:solidFill>
              </a:rPr>
              <a:t>mean</a:t>
            </a:r>
            <a:r>
              <a:rPr lang="en-US" altLang="zh-CN" dirty="0">
                <a:solidFill>
                  <a:srgbClr val="000000"/>
                </a:solidFill>
              </a:rPr>
              <a:t>, </a:t>
            </a:r>
            <a:r>
              <a:rPr lang="en-US" altLang="zh-CN" i="1" dirty="0">
                <a:solidFill>
                  <a:srgbClr val="000000"/>
                </a:solidFill>
              </a:rPr>
              <a:t>s</a:t>
            </a:r>
            <a:r>
              <a:rPr lang="en-US" altLang="zh-CN" dirty="0">
                <a:solidFill>
                  <a:srgbClr val="000000"/>
                </a:solidFill>
              </a:rPr>
              <a:t>(</a:t>
            </a:r>
            <a:r>
              <a:rPr lang="en-US" dirty="0">
                <a:solidFill>
                  <a:srgbClr val="000000"/>
                </a:solidFill>
              </a:rPr>
              <a:t>standard deviation)</a:t>
            </a:r>
            <a:r>
              <a:rPr lang="en-US" altLang="zh-CN" dirty="0">
                <a:solidFill>
                  <a:srgbClr val="000000"/>
                </a:solidFill>
              </a:rPr>
              <a:t>, </a:t>
            </a:r>
            <a:r>
              <a:rPr lang="en-US" altLang="zh-CN" i="1" dirty="0">
                <a:solidFill>
                  <a:srgbClr val="000000"/>
                </a:solidFill>
              </a:rPr>
              <a:t>min</a:t>
            </a:r>
            <a:r>
              <a:rPr lang="en-US" altLang="zh-CN" dirty="0">
                <a:solidFill>
                  <a:srgbClr val="000000"/>
                </a:solidFill>
              </a:rPr>
              <a:t>, </a:t>
            </a:r>
            <a:r>
              <a:rPr lang="en-US" altLang="zh-CN" i="1" dirty="0">
                <a:solidFill>
                  <a:srgbClr val="000000"/>
                </a:solidFill>
              </a:rPr>
              <a:t>max</a:t>
            </a:r>
            <a:r>
              <a:rPr lang="en-US" altLang="zh-CN" dirty="0">
                <a:solidFill>
                  <a:srgbClr val="000000"/>
                </a:solidFill>
              </a:rPr>
              <a:t> </a:t>
            </a:r>
          </a:p>
          <a:p>
            <a:pPr lvl="1"/>
            <a:r>
              <a:rPr lang="en-US" altLang="zh-CN" dirty="0">
                <a:solidFill>
                  <a:srgbClr val="000000"/>
                </a:solidFill>
              </a:rPr>
              <a:t>type of distribution—</a:t>
            </a:r>
            <a:r>
              <a:rPr lang="en-US" altLang="zh-CN" i="1" dirty="0">
                <a:solidFill>
                  <a:srgbClr val="000000"/>
                </a:solidFill>
              </a:rPr>
              <a:t>normal</a:t>
            </a:r>
            <a:r>
              <a:rPr lang="en-US" altLang="zh-CN" dirty="0">
                <a:solidFill>
                  <a:srgbClr val="000000"/>
                </a:solidFill>
              </a:rPr>
              <a:t>, </a:t>
            </a:r>
            <a:r>
              <a:rPr lang="en-US" altLang="zh-CN" i="1" dirty="0">
                <a:solidFill>
                  <a:srgbClr val="000000"/>
                </a:solidFill>
              </a:rPr>
              <a:t>uniform</a:t>
            </a:r>
            <a:r>
              <a:rPr lang="en-US" altLang="zh-CN" dirty="0">
                <a:solidFill>
                  <a:srgbClr val="000000"/>
                </a:solidFill>
              </a:rPr>
              <a:t>, etc.</a:t>
            </a:r>
          </a:p>
        </p:txBody>
      </p:sp>
    </p:spTree>
    <p:extLst>
      <p:ext uri="{BB962C8B-B14F-4D97-AF65-F5344CB8AC3E}">
        <p14:creationId xmlns:p14="http://schemas.microsoft.com/office/powerpoint/2010/main" val="145901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Cluster Analysis</a:t>
            </a:r>
            <a:r>
              <a:rPr lang="en-US" altLang="en-US" dirty="0"/>
              <a:t>: Applications</a:t>
            </a:r>
          </a:p>
        </p:txBody>
      </p:sp>
      <p:sp>
        <p:nvSpPr>
          <p:cNvPr id="4100" name="Rectangle 3"/>
          <p:cNvSpPr>
            <a:spLocks noGrp="1" noChangeArrowheads="1"/>
          </p:cNvSpPr>
          <p:nvPr>
            <p:ph idx="1"/>
          </p:nvPr>
        </p:nvSpPr>
        <p:spPr>
          <a:xfrm>
            <a:off x="594511" y="1188141"/>
            <a:ext cx="10901377" cy="5450312"/>
          </a:xfrm>
        </p:spPr>
        <p:txBody>
          <a:bodyPr/>
          <a:lstStyle/>
          <a:p>
            <a:r>
              <a:rPr lang="en-US" altLang="en-US" sz="2400" dirty="0"/>
              <a:t>A key intermediate step for other data mining tasks</a:t>
            </a:r>
          </a:p>
          <a:p>
            <a:pPr lvl="1"/>
            <a:r>
              <a:rPr lang="en-US" altLang="en-US" sz="2400" dirty="0"/>
              <a:t>Generating a compact summary of data for classification, pattern discovery, hypothesis generation and testing, etc.</a:t>
            </a:r>
          </a:p>
          <a:p>
            <a:pPr lvl="1"/>
            <a:r>
              <a:rPr lang="en-US" altLang="en-US" sz="2400" dirty="0"/>
              <a:t>Outlier detection: </a:t>
            </a:r>
            <a:r>
              <a:rPr lang="en-US" altLang="zh-CN" sz="2400" dirty="0">
                <a:ea typeface="SimSun" panose="02010600030101010101" pitchFamily="2" charset="-122"/>
              </a:rPr>
              <a:t>Outliers—those “far away” from any cluster</a:t>
            </a:r>
            <a:endParaRPr lang="en-US" altLang="en-US" sz="2400" dirty="0"/>
          </a:p>
          <a:p>
            <a:r>
              <a:rPr lang="en-US" altLang="en-US" sz="2400" dirty="0"/>
              <a:t>Data summarization, compression, and reduction</a:t>
            </a:r>
          </a:p>
          <a:p>
            <a:pPr lvl="1">
              <a:lnSpc>
                <a:spcPct val="110000"/>
              </a:lnSpc>
            </a:pPr>
            <a:r>
              <a:rPr lang="en-US" altLang="zh-CN" sz="2400" dirty="0">
                <a:ea typeface="SimSun" panose="02010600030101010101" pitchFamily="2" charset="-122"/>
              </a:rPr>
              <a:t>Ex. Image processing: Vector quantization</a:t>
            </a:r>
            <a:endParaRPr lang="en-US" altLang="en-US" sz="2400" dirty="0"/>
          </a:p>
          <a:p>
            <a:r>
              <a:rPr lang="en-US" altLang="en-US" sz="2400" dirty="0"/>
              <a:t>Collaborative filtering, recommendation systems, or customer segmentation</a:t>
            </a:r>
          </a:p>
          <a:p>
            <a:pPr lvl="1"/>
            <a:r>
              <a:rPr lang="en-US" altLang="en-US" sz="2400" dirty="0"/>
              <a:t>Find like-minded users or similar products</a:t>
            </a:r>
          </a:p>
          <a:p>
            <a:r>
              <a:rPr lang="en-US" altLang="en-US" sz="2400" dirty="0"/>
              <a:t>Dynamic trend detection</a:t>
            </a:r>
          </a:p>
          <a:p>
            <a:pPr lvl="1"/>
            <a:r>
              <a:rPr lang="en-US" altLang="en-US" sz="2400" dirty="0"/>
              <a:t>Clustering stream data and detecting trends and patterns</a:t>
            </a:r>
          </a:p>
          <a:p>
            <a:pPr>
              <a:lnSpc>
                <a:spcPct val="110000"/>
              </a:lnSpc>
            </a:pPr>
            <a:r>
              <a:rPr lang="en-US" altLang="zh-CN" sz="2400" dirty="0">
                <a:ea typeface="SimSun" panose="02010600030101010101" pitchFamily="2" charset="-122"/>
              </a:rPr>
              <a:t>Multimedia data analysis, biological data analysis and social network analysis</a:t>
            </a:r>
          </a:p>
          <a:p>
            <a:pPr lvl="1">
              <a:lnSpc>
                <a:spcPct val="110000"/>
              </a:lnSpc>
            </a:pPr>
            <a:r>
              <a:rPr lang="en-US" altLang="zh-CN" sz="2400" dirty="0">
                <a:ea typeface="SimSun" panose="02010600030101010101" pitchFamily="2" charset="-122"/>
              </a:rPr>
              <a:t>Ex. Clustering images or video/audio clips, gene/protein sequences, etc.</a:t>
            </a:r>
          </a:p>
        </p:txBody>
      </p:sp>
    </p:spTree>
    <p:extLst>
      <p:ext uri="{BB962C8B-B14F-4D97-AF65-F5344CB8AC3E}">
        <p14:creationId xmlns:p14="http://schemas.microsoft.com/office/powerpoint/2010/main" val="4272101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8293" y="317626"/>
            <a:ext cx="11203517" cy="609600"/>
          </a:xfrm>
        </p:spPr>
        <p:txBody>
          <a:bodyPr vert="horz" lIns="92075" tIns="46038" rIns="92075" bIns="46038" rtlCol="0" anchor="ctr">
            <a:noAutofit/>
          </a:bodyPr>
          <a:lstStyle/>
          <a:p>
            <a:r>
              <a:rPr lang="en-US" altLang="zh-CN" dirty="0">
                <a:ea typeface="SimSun" panose="02010600030101010101" pitchFamily="2" charset="-122"/>
              </a:rPr>
              <a:t>Query Processing in STING and Its Analysis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47496" y="1269509"/>
            <a:ext cx="10635916" cy="5105400"/>
          </a:xfrm>
        </p:spPr>
        <p:txBody>
          <a:bodyPr vert="horz" lIns="92075" tIns="46038" rIns="92075" bIns="46038" rtlCol="0">
            <a:noAutofit/>
          </a:bodyPr>
          <a:lstStyle/>
          <a:p>
            <a:r>
              <a:rPr lang="en-US" dirty="0"/>
              <a:t>To process a region query</a:t>
            </a:r>
          </a:p>
          <a:p>
            <a:pPr lvl="1"/>
            <a:r>
              <a:rPr lang="en-US" dirty="0"/>
              <a:t>Start at the root and </a:t>
            </a:r>
            <a:r>
              <a:rPr lang="en-US" altLang="zh-CN" dirty="0">
                <a:ea typeface="SimSun" panose="02010600030101010101" pitchFamily="2" charset="-122"/>
              </a:rPr>
              <a:t>proceed to the next lower level, using </a:t>
            </a:r>
            <a:r>
              <a:rPr lang="en-US" dirty="0"/>
              <a:t>the STING index</a:t>
            </a:r>
          </a:p>
          <a:p>
            <a:pPr lvl="1"/>
            <a:r>
              <a:rPr lang="en-US" dirty="0"/>
              <a:t>Calculate the likelihood that a cell is relevant to the query at some confidence level using the statistical information of the cell</a:t>
            </a:r>
          </a:p>
          <a:p>
            <a:pPr lvl="1"/>
            <a:r>
              <a:rPr lang="en-US" dirty="0"/>
              <a:t>Only children of likely relevant cells are recursively explored</a:t>
            </a:r>
          </a:p>
          <a:p>
            <a:pPr lvl="1"/>
            <a:r>
              <a:rPr lang="en-US" altLang="zh-CN" dirty="0">
                <a:ea typeface="SimSun" panose="02010600030101010101" pitchFamily="2" charset="-122"/>
              </a:rPr>
              <a:t>Repeat this process until the bottom layer is reached</a:t>
            </a:r>
          </a:p>
          <a:p>
            <a:pPr>
              <a:lnSpc>
                <a:spcPct val="90000"/>
              </a:lnSpc>
              <a:spcBef>
                <a:spcPct val="25000"/>
              </a:spcBef>
            </a:pPr>
            <a:r>
              <a:rPr lang="en-US" altLang="zh-CN" dirty="0">
                <a:ea typeface="SimSun" panose="02010600030101010101" pitchFamily="2" charset="-122"/>
              </a:rPr>
              <a:t>Advantages</a:t>
            </a:r>
          </a:p>
          <a:p>
            <a:pPr lvl="1">
              <a:lnSpc>
                <a:spcPct val="90000"/>
              </a:lnSpc>
              <a:spcBef>
                <a:spcPct val="25000"/>
              </a:spcBef>
            </a:pPr>
            <a:r>
              <a:rPr lang="en-US" altLang="zh-CN" dirty="0">
                <a:ea typeface="SimSun" panose="02010600030101010101" pitchFamily="2" charset="-122"/>
              </a:rPr>
              <a:t>Query-independent, easy to parallelize, incremental update</a:t>
            </a:r>
          </a:p>
          <a:p>
            <a:pPr lvl="1">
              <a:lnSpc>
                <a:spcPct val="90000"/>
              </a:lnSpc>
              <a:spcBef>
                <a:spcPct val="25000"/>
              </a:spcBef>
            </a:pPr>
            <a:r>
              <a:rPr lang="en-US" altLang="zh-CN" dirty="0">
                <a:ea typeface="SimSun" panose="02010600030101010101" pitchFamily="2" charset="-122"/>
              </a:rPr>
              <a:t>Efficiency: Complexity is O(K)</a:t>
            </a:r>
          </a:p>
          <a:p>
            <a:pPr lvl="2">
              <a:lnSpc>
                <a:spcPct val="90000"/>
              </a:lnSpc>
              <a:spcBef>
                <a:spcPct val="25000"/>
              </a:spcBef>
            </a:pPr>
            <a:r>
              <a:rPr lang="en-US" altLang="zh-CN" dirty="0">
                <a:ea typeface="SimSun" panose="02010600030101010101" pitchFamily="2" charset="-122"/>
              </a:rPr>
              <a:t>K: # of grid cells at the lowest level, and K &lt;&lt; N (i.e., # of data points)</a:t>
            </a:r>
          </a:p>
          <a:p>
            <a:pPr>
              <a:lnSpc>
                <a:spcPct val="90000"/>
              </a:lnSpc>
              <a:spcBef>
                <a:spcPct val="25000"/>
              </a:spcBef>
            </a:pPr>
            <a:r>
              <a:rPr lang="en-US" altLang="zh-CN" dirty="0">
                <a:ea typeface="SimSun" panose="02010600030101010101" pitchFamily="2" charset="-122"/>
              </a:rPr>
              <a:t>Disadvantages</a:t>
            </a:r>
          </a:p>
          <a:p>
            <a:pPr lvl="1">
              <a:lnSpc>
                <a:spcPct val="90000"/>
              </a:lnSpc>
              <a:spcBef>
                <a:spcPct val="25000"/>
              </a:spcBef>
            </a:pPr>
            <a:r>
              <a:rPr lang="en-US" dirty="0"/>
              <a:t>Its probabilistic nature may imply a loss of accuracy in query processing</a:t>
            </a:r>
            <a:endParaRPr lang="en-US" altLang="zh-CN" dirty="0">
              <a:ea typeface="SimSun" panose="02010600030101010101" pitchFamily="2" charset="-122"/>
            </a:endParaRPr>
          </a:p>
        </p:txBody>
      </p:sp>
    </p:spTree>
    <p:extLst>
      <p:ext uri="{BB962C8B-B14F-4D97-AF65-F5344CB8AC3E}">
        <p14:creationId xmlns:p14="http://schemas.microsoft.com/office/powerpoint/2010/main" val="262248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ea typeface="SimSun" panose="02010600030101010101" pitchFamily="2" charset="-122"/>
              </a:rPr>
              <a:t>CLIQUE: Grid-Based Subspace Clustering</a:t>
            </a:r>
          </a:p>
        </p:txBody>
      </p:sp>
      <p:sp>
        <p:nvSpPr>
          <p:cNvPr id="24579" name="Rectangle 3"/>
          <p:cNvSpPr>
            <a:spLocks noGrp="1" noChangeArrowheads="1"/>
          </p:cNvSpPr>
          <p:nvPr>
            <p:ph type="body" sz="half" idx="1"/>
          </p:nvPr>
        </p:nvSpPr>
        <p:spPr>
          <a:xfrm>
            <a:off x="467893" y="1215189"/>
            <a:ext cx="11080529" cy="5105400"/>
          </a:xfrm>
        </p:spPr>
        <p:txBody>
          <a:bodyPr vert="horz" lIns="92075" tIns="46038" rIns="92075" bIns="46038" rtlCol="0">
            <a:noAutofit/>
          </a:bodyPr>
          <a:lstStyle/>
          <a:p>
            <a:pPr>
              <a:spcAft>
                <a:spcPts val="600"/>
              </a:spcAft>
            </a:pPr>
            <a:r>
              <a:rPr lang="en-US" altLang="zh-CN" dirty="0">
                <a:ea typeface="SimSun" panose="02010600030101010101" pitchFamily="2" charset="-122"/>
              </a:rPr>
              <a:t>CLIQUE (Clustering In </a:t>
            </a:r>
            <a:r>
              <a:rPr lang="en-US" altLang="zh-CN" dirty="0" err="1">
                <a:ea typeface="SimSun" panose="02010600030101010101" pitchFamily="2" charset="-122"/>
              </a:rPr>
              <a:t>QUEst</a:t>
            </a:r>
            <a:r>
              <a:rPr lang="en-US" altLang="zh-CN" dirty="0">
                <a:ea typeface="SimSun" panose="02010600030101010101" pitchFamily="2" charset="-122"/>
              </a:rPr>
              <a:t>) (Agrawal, </a:t>
            </a:r>
            <a:r>
              <a:rPr lang="en-US" altLang="zh-CN" dirty="0" err="1">
                <a:ea typeface="SimSun" panose="02010600030101010101" pitchFamily="2" charset="-122"/>
              </a:rPr>
              <a:t>Gehrke</a:t>
            </a:r>
            <a:r>
              <a:rPr lang="en-US" altLang="zh-CN" dirty="0">
                <a:ea typeface="SimSun" panose="02010600030101010101" pitchFamily="2" charset="-122"/>
              </a:rPr>
              <a:t>, </a:t>
            </a:r>
            <a:r>
              <a:rPr lang="en-US" altLang="zh-CN" dirty="0" err="1">
                <a:ea typeface="SimSun" panose="02010600030101010101" pitchFamily="2" charset="-122"/>
              </a:rPr>
              <a:t>Gunopulos</a:t>
            </a:r>
            <a:r>
              <a:rPr lang="en-US" altLang="zh-CN" dirty="0">
                <a:ea typeface="SimSun" panose="02010600030101010101" pitchFamily="2" charset="-122"/>
              </a:rPr>
              <a:t>, </a:t>
            </a:r>
            <a:r>
              <a:rPr lang="en-US" altLang="zh-CN" dirty="0" err="1">
                <a:ea typeface="SimSun" panose="02010600030101010101" pitchFamily="2" charset="-122"/>
              </a:rPr>
              <a:t>Raghavan</a:t>
            </a:r>
            <a:r>
              <a:rPr lang="en-US" altLang="zh-CN" dirty="0">
                <a:ea typeface="SimSun" panose="02010600030101010101" pitchFamily="2" charset="-122"/>
              </a:rPr>
              <a:t>: SIGMOD’98)</a:t>
            </a:r>
          </a:p>
          <a:p>
            <a:pPr>
              <a:spcAft>
                <a:spcPts val="600"/>
              </a:spcAft>
            </a:pPr>
            <a:r>
              <a:rPr lang="en-US" altLang="zh-CN" dirty="0">
                <a:ea typeface="SimSun" panose="02010600030101010101" pitchFamily="2" charset="-122"/>
              </a:rPr>
              <a:t>CLIQUE is a </a:t>
            </a:r>
            <a:r>
              <a:rPr lang="en-US" altLang="zh-CN" b="1" dirty="0">
                <a:ea typeface="SimSun" panose="02010600030101010101" pitchFamily="2" charset="-122"/>
              </a:rPr>
              <a:t>density-based</a:t>
            </a:r>
            <a:r>
              <a:rPr lang="en-US" altLang="zh-CN" dirty="0">
                <a:ea typeface="SimSun" panose="02010600030101010101" pitchFamily="2" charset="-122"/>
              </a:rPr>
              <a:t> and </a:t>
            </a:r>
            <a:r>
              <a:rPr lang="en-US" altLang="zh-CN" b="1" dirty="0">
                <a:ea typeface="SimSun" panose="02010600030101010101" pitchFamily="2" charset="-122"/>
              </a:rPr>
              <a:t>grid-based</a:t>
            </a:r>
            <a:r>
              <a:rPr lang="en-US" altLang="zh-CN" dirty="0">
                <a:ea typeface="SimSun" panose="02010600030101010101" pitchFamily="2" charset="-122"/>
              </a:rPr>
              <a:t> </a:t>
            </a:r>
            <a:r>
              <a:rPr lang="en-US" altLang="zh-CN" dirty="0">
                <a:solidFill>
                  <a:srgbClr val="FF0000"/>
                </a:solidFill>
                <a:ea typeface="SimSun" panose="02010600030101010101" pitchFamily="2" charset="-122"/>
              </a:rPr>
              <a:t>subspace clustering </a:t>
            </a:r>
            <a:r>
              <a:rPr lang="en-US" altLang="zh-CN" dirty="0">
                <a:ea typeface="SimSun" panose="02010600030101010101" pitchFamily="2" charset="-122"/>
              </a:rPr>
              <a:t>algorithm</a:t>
            </a:r>
          </a:p>
          <a:p>
            <a:pPr lvl="1">
              <a:spcAft>
                <a:spcPts val="600"/>
              </a:spcAft>
            </a:pPr>
            <a:r>
              <a:rPr lang="en-US" altLang="zh-CN" b="1" dirty="0">
                <a:ea typeface="SimSun" panose="02010600030101010101" pitchFamily="2" charset="-122"/>
              </a:rPr>
              <a:t>Grid-based</a:t>
            </a:r>
            <a:r>
              <a:rPr lang="en-US" altLang="zh-CN" dirty="0">
                <a:ea typeface="SimSun" panose="02010600030101010101" pitchFamily="2" charset="-122"/>
              </a:rPr>
              <a:t>: </a:t>
            </a:r>
            <a:r>
              <a:rPr lang="en-US" dirty="0"/>
              <a:t>It discretizes the data space through a grid and estimates the density by counting the number of points in a grid cell</a:t>
            </a:r>
            <a:endParaRPr lang="en-US" altLang="zh-CN" dirty="0">
              <a:ea typeface="SimSun" panose="02010600030101010101" pitchFamily="2" charset="-122"/>
            </a:endParaRPr>
          </a:p>
          <a:p>
            <a:pPr lvl="1">
              <a:spcAft>
                <a:spcPts val="600"/>
              </a:spcAft>
            </a:pPr>
            <a:r>
              <a:rPr lang="en-US" altLang="zh-CN" b="1" dirty="0">
                <a:ea typeface="SimSun" panose="02010600030101010101" pitchFamily="2" charset="-122"/>
              </a:rPr>
              <a:t>Density-based</a:t>
            </a:r>
            <a:r>
              <a:rPr lang="en-US" altLang="zh-CN" dirty="0">
                <a:ea typeface="SimSun" panose="02010600030101010101" pitchFamily="2" charset="-122"/>
              </a:rPr>
              <a:t>: A cluster is a maximal set of connected dense units in a subspace</a:t>
            </a:r>
          </a:p>
          <a:p>
            <a:pPr lvl="2">
              <a:spcAft>
                <a:spcPts val="600"/>
              </a:spcAft>
            </a:pPr>
            <a:r>
              <a:rPr lang="en-US" altLang="zh-CN" dirty="0">
                <a:ea typeface="SimSun" panose="02010600030101010101" pitchFamily="2" charset="-122"/>
              </a:rPr>
              <a:t>A unit is dense if the fraction of total data points contained in the unit exceeds the input model parameter</a:t>
            </a:r>
          </a:p>
          <a:p>
            <a:pPr lvl="1">
              <a:spcAft>
                <a:spcPts val="600"/>
              </a:spcAft>
            </a:pPr>
            <a:r>
              <a:rPr lang="en-US" altLang="zh-CN" b="1" dirty="0">
                <a:ea typeface="SimSun" panose="02010600030101010101" pitchFamily="2" charset="-122"/>
              </a:rPr>
              <a:t>Subspace clustering</a:t>
            </a:r>
            <a:r>
              <a:rPr lang="en-US" altLang="zh-CN" dirty="0">
                <a:ea typeface="SimSun" panose="02010600030101010101" pitchFamily="2" charset="-122"/>
              </a:rPr>
              <a:t>: </a:t>
            </a:r>
            <a:r>
              <a:rPr lang="en-US" dirty="0"/>
              <a:t>A subspace cluster is a set of neighboring dense cells in an arbitrary subspace.  It also discovers some minimal descriptions of the clusters </a:t>
            </a:r>
          </a:p>
          <a:p>
            <a:r>
              <a:rPr lang="en-US" altLang="zh-CN" dirty="0">
                <a:ea typeface="SimSun" panose="02010600030101010101" pitchFamily="2" charset="-122"/>
              </a:rPr>
              <a:t>It automatically identifies subspaces of a high dimensional data space that allow better clustering than original space using the </a:t>
            </a:r>
            <a:r>
              <a:rPr lang="en-US" altLang="zh-CN" dirty="0" err="1">
                <a:ea typeface="SimSun" panose="02010600030101010101" pitchFamily="2" charset="-122"/>
              </a:rPr>
              <a:t>Apriori</a:t>
            </a:r>
            <a:r>
              <a:rPr lang="en-US" altLang="zh-CN" dirty="0">
                <a:ea typeface="SimSun" panose="02010600030101010101" pitchFamily="2" charset="-122"/>
              </a:rPr>
              <a:t> principle</a:t>
            </a:r>
            <a:endParaRPr lang="en-US" dirty="0"/>
          </a:p>
        </p:txBody>
      </p:sp>
    </p:spTree>
    <p:extLst>
      <p:ext uri="{BB962C8B-B14F-4D97-AF65-F5344CB8AC3E}">
        <p14:creationId xmlns:p14="http://schemas.microsoft.com/office/powerpoint/2010/main" val="202395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 y="266520"/>
            <a:ext cx="12192001" cy="609600"/>
          </a:xfrm>
        </p:spPr>
        <p:txBody>
          <a:bodyPr vert="horz" lIns="92075" tIns="46038" rIns="92075" bIns="46038" rtlCol="0" anchor="ctr">
            <a:noAutofit/>
          </a:bodyPr>
          <a:lstStyle/>
          <a:p>
            <a:r>
              <a:rPr lang="en-US" altLang="en-US" b="1" dirty="0"/>
              <a:t>CLIQUE: </a:t>
            </a:r>
            <a:r>
              <a:rPr lang="en-US" altLang="en-US" b="1" dirty="0" err="1"/>
              <a:t>SubSpace</a:t>
            </a:r>
            <a:r>
              <a:rPr lang="en-US" altLang="en-US" b="1" dirty="0"/>
              <a:t> Clustering with </a:t>
            </a:r>
            <a:r>
              <a:rPr lang="en-US" altLang="en-US" b="1" dirty="0" err="1"/>
              <a:t>Aprori</a:t>
            </a:r>
            <a:r>
              <a:rPr lang="en-US" altLang="en-US" b="1" dirty="0"/>
              <a:t> Pruning</a:t>
            </a:r>
            <a:endParaRPr lang="en-US" altLang="zh-CN" sz="4000" dirty="0">
              <a:ea typeface="SimSun" panose="02010600030101010101" pitchFamily="2" charset="-122"/>
            </a:endParaRPr>
          </a:p>
        </p:txBody>
      </p:sp>
      <p:sp>
        <p:nvSpPr>
          <p:cNvPr id="165" name="Rectangle 3"/>
          <p:cNvSpPr>
            <a:spLocks noGrp="1" noChangeArrowheads="1"/>
          </p:cNvSpPr>
          <p:nvPr>
            <p:ph type="body" sz="half" idx="1"/>
          </p:nvPr>
        </p:nvSpPr>
        <p:spPr>
          <a:xfrm>
            <a:off x="332615" y="4307303"/>
            <a:ext cx="11277859" cy="2129590"/>
          </a:xfrm>
        </p:spPr>
        <p:txBody>
          <a:bodyPr vert="horz" lIns="92075" tIns="46038" rIns="92075" bIns="46038" rtlCol="0">
            <a:noAutofit/>
          </a:bodyPr>
          <a:lstStyle/>
          <a:p>
            <a:r>
              <a:rPr lang="en-US" dirty="0"/>
              <a:t>Start at 1-D space and discretize numerical intervals in each axis into grid</a:t>
            </a:r>
          </a:p>
          <a:p>
            <a:r>
              <a:rPr lang="en-US" altLang="zh-CN" dirty="0">
                <a:ea typeface="SimSun" panose="02010600030101010101" pitchFamily="2" charset="-122"/>
              </a:rPr>
              <a:t>Find dense regions (clusters) in each subspace and </a:t>
            </a:r>
            <a:r>
              <a:rPr lang="en-US" dirty="0"/>
              <a:t>generate their minimal descriptions</a:t>
            </a:r>
            <a:r>
              <a:rPr lang="en-US" dirty="0">
                <a:ea typeface="SimSun" panose="02010600030101010101" pitchFamily="2" charset="-122"/>
              </a:rPr>
              <a:t> </a:t>
            </a:r>
            <a:r>
              <a:rPr lang="en-US" altLang="zh-CN" dirty="0">
                <a:ea typeface="SimSun" panose="02010600030101010101" pitchFamily="2" charset="-122"/>
              </a:rPr>
              <a:t> </a:t>
            </a:r>
          </a:p>
          <a:p>
            <a:pPr marL="341313" lvl="1" indent="-341313">
              <a:buClr>
                <a:srgbClr val="0000CC"/>
              </a:buClr>
            </a:pPr>
            <a:r>
              <a:rPr lang="en-US" altLang="zh-CN" dirty="0"/>
              <a:t>Use the dense regions to find promising candidates in 2-D space </a:t>
            </a:r>
            <a:r>
              <a:rPr lang="en-US" altLang="zh-CN" dirty="0">
                <a:ea typeface="SimSun" panose="02010600030101010101" pitchFamily="2" charset="-122"/>
              </a:rPr>
              <a:t>based on the </a:t>
            </a:r>
            <a:r>
              <a:rPr lang="en-US" altLang="zh-CN" dirty="0" err="1">
                <a:ea typeface="SimSun" panose="02010600030101010101" pitchFamily="2" charset="-122"/>
              </a:rPr>
              <a:t>Apriori</a:t>
            </a:r>
            <a:r>
              <a:rPr lang="en-US" altLang="zh-CN" dirty="0">
                <a:ea typeface="SimSun" panose="02010600030101010101" pitchFamily="2" charset="-122"/>
              </a:rPr>
              <a:t> principle</a:t>
            </a:r>
          </a:p>
          <a:p>
            <a:pPr marL="341313" lvl="1" indent="-341313">
              <a:buClr>
                <a:srgbClr val="0000CC"/>
              </a:buClr>
            </a:pPr>
            <a:r>
              <a:rPr lang="en-US" altLang="zh-CN" dirty="0">
                <a:ea typeface="SimSun" panose="02010600030101010101" pitchFamily="2" charset="-122"/>
              </a:rPr>
              <a:t>Repeat the above in level-wise manner in higher dimensional subspaces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79" y="1215233"/>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362" y="1155031"/>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1784" y="1179137"/>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93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Major Steps of the CLIQUE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42009" y="1224243"/>
            <a:ext cx="10932298" cy="5105400"/>
          </a:xfrm>
        </p:spPr>
        <p:txBody>
          <a:bodyPr vert="horz" lIns="92075" tIns="46038" rIns="92075" bIns="46038" rtlCol="0">
            <a:noAutofit/>
          </a:bodyPr>
          <a:lstStyle/>
          <a:p>
            <a:r>
              <a:rPr lang="en-US" dirty="0"/>
              <a:t>Identify subspaces that contain clusters</a:t>
            </a:r>
          </a:p>
          <a:p>
            <a:pPr lvl="1">
              <a:spcAft>
                <a:spcPts val="600"/>
              </a:spcAft>
            </a:pPr>
            <a:r>
              <a:rPr lang="en-US" altLang="zh-CN" dirty="0">
                <a:ea typeface="SimSun" panose="02010600030101010101" pitchFamily="2" charset="-122"/>
              </a:rPr>
              <a:t>Partition the data space and find the number of points that lie inside each cell of the partition</a:t>
            </a:r>
          </a:p>
          <a:p>
            <a:pPr lvl="1">
              <a:spcAft>
                <a:spcPts val="600"/>
              </a:spcAft>
            </a:pPr>
            <a:r>
              <a:rPr lang="en-US" altLang="zh-CN" dirty="0">
                <a:ea typeface="SimSun" panose="02010600030101010101" pitchFamily="2" charset="-122"/>
              </a:rPr>
              <a:t>Identify the subspaces that contain clusters using the </a:t>
            </a:r>
            <a:r>
              <a:rPr lang="en-US" altLang="zh-CN" dirty="0" err="1">
                <a:ea typeface="SimSun" panose="02010600030101010101" pitchFamily="2" charset="-122"/>
              </a:rPr>
              <a:t>Apriori</a:t>
            </a:r>
            <a:r>
              <a:rPr lang="en-US" altLang="zh-CN" dirty="0">
                <a:ea typeface="SimSun" panose="02010600030101010101" pitchFamily="2" charset="-122"/>
              </a:rPr>
              <a:t> principle</a:t>
            </a:r>
            <a:endParaRPr lang="en-US" dirty="0"/>
          </a:p>
          <a:p>
            <a:r>
              <a:rPr lang="en-US" dirty="0"/>
              <a:t>Identify clusters</a:t>
            </a:r>
          </a:p>
          <a:p>
            <a:pPr lvl="1">
              <a:spcAft>
                <a:spcPts val="600"/>
              </a:spcAft>
            </a:pPr>
            <a:r>
              <a:rPr lang="en-US" altLang="zh-CN" dirty="0">
                <a:ea typeface="SimSun" panose="02010600030101010101" pitchFamily="2" charset="-122"/>
              </a:rPr>
              <a:t>Determine dense units in all subspaces of interests</a:t>
            </a:r>
          </a:p>
          <a:p>
            <a:pPr lvl="1">
              <a:spcAft>
                <a:spcPts val="600"/>
              </a:spcAft>
            </a:pPr>
            <a:r>
              <a:rPr lang="en-US" altLang="zh-CN" dirty="0">
                <a:ea typeface="SimSun" panose="02010600030101010101" pitchFamily="2" charset="-122"/>
              </a:rPr>
              <a:t>Determine connected dense units in all subspaces of interests</a:t>
            </a:r>
            <a:endParaRPr lang="en-US" dirty="0"/>
          </a:p>
          <a:p>
            <a:r>
              <a:rPr lang="en-US" dirty="0"/>
              <a:t>Generate minimal descriptions</a:t>
            </a:r>
            <a:r>
              <a:rPr lang="en-US" dirty="0">
                <a:ea typeface="SimSun" panose="02010600030101010101" pitchFamily="2" charset="-122"/>
              </a:rPr>
              <a:t> </a:t>
            </a:r>
            <a:r>
              <a:rPr lang="en-US" altLang="zh-CN" dirty="0">
                <a:ea typeface="SimSun" panose="02010600030101010101" pitchFamily="2" charset="-122"/>
              </a:rPr>
              <a:t>for the clusters</a:t>
            </a:r>
          </a:p>
          <a:p>
            <a:pPr lvl="1">
              <a:spcAft>
                <a:spcPts val="600"/>
              </a:spcAft>
            </a:pPr>
            <a:r>
              <a:rPr lang="en-US" altLang="zh-CN" dirty="0">
                <a:ea typeface="SimSun" panose="02010600030101010101" pitchFamily="2" charset="-122"/>
              </a:rPr>
              <a:t>Determine maximal regions that cover a cluster of connected dense units for each cluster</a:t>
            </a:r>
          </a:p>
          <a:p>
            <a:pPr lvl="1">
              <a:spcAft>
                <a:spcPts val="600"/>
              </a:spcAft>
            </a:pPr>
            <a:r>
              <a:rPr lang="en-US" altLang="zh-CN" dirty="0">
                <a:ea typeface="SimSun" panose="02010600030101010101" pitchFamily="2" charset="-122"/>
              </a:rPr>
              <a:t>Determine minimal cover for each cluster</a:t>
            </a:r>
          </a:p>
        </p:txBody>
      </p:sp>
    </p:spTree>
    <p:extLst>
      <p:ext uri="{BB962C8B-B14F-4D97-AF65-F5344CB8AC3E}">
        <p14:creationId xmlns:p14="http://schemas.microsoft.com/office/powerpoint/2010/main" val="183644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Additional Comments on </a:t>
            </a:r>
            <a:r>
              <a:rPr lang="en-US" altLang="zh-CN" i="1" dirty="0">
                <a:ea typeface="SimSun" panose="02010600030101010101" pitchFamily="2" charset="-122"/>
              </a:rPr>
              <a:t>CLIQUE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spcAft>
                <a:spcPts val="600"/>
              </a:spcAft>
            </a:pPr>
            <a:r>
              <a:rPr lang="en-US" altLang="zh-CN" u="sng" dirty="0">
                <a:ea typeface="SimSun" panose="02010600030101010101" pitchFamily="2" charset="-122"/>
              </a:rPr>
              <a:t>Strengths</a:t>
            </a:r>
            <a:r>
              <a:rPr lang="en-US" altLang="zh-CN" dirty="0">
                <a:ea typeface="SimSun" panose="02010600030101010101" pitchFamily="2" charset="-122"/>
              </a:rPr>
              <a:t> </a:t>
            </a:r>
          </a:p>
          <a:p>
            <a:pPr lvl="1">
              <a:spcAft>
                <a:spcPts val="600"/>
              </a:spcAft>
            </a:pPr>
            <a:r>
              <a:rPr lang="en-US" altLang="zh-CN" i="1" dirty="0">
                <a:ea typeface="SimSun" panose="02010600030101010101" pitchFamily="2" charset="-122"/>
              </a:rPr>
              <a:t>Automatically</a:t>
            </a:r>
            <a:r>
              <a:rPr lang="en-US" altLang="zh-CN" dirty="0">
                <a:ea typeface="SimSun" panose="02010600030101010101" pitchFamily="2" charset="-122"/>
              </a:rPr>
              <a:t> finds subspaces of the highest dimensionality as long as high density clusters exist in those subspaces</a:t>
            </a:r>
          </a:p>
          <a:p>
            <a:pPr lvl="1">
              <a:spcAft>
                <a:spcPts val="600"/>
              </a:spcAft>
            </a:pPr>
            <a:r>
              <a:rPr lang="en-US" altLang="zh-CN" i="1" dirty="0">
                <a:ea typeface="SimSun" panose="02010600030101010101" pitchFamily="2" charset="-122"/>
              </a:rPr>
              <a:t>Insensitive</a:t>
            </a:r>
            <a:r>
              <a:rPr lang="en-US" altLang="zh-CN" dirty="0">
                <a:ea typeface="SimSun" panose="02010600030101010101" pitchFamily="2" charset="-122"/>
              </a:rPr>
              <a:t> to the order of records in input and does not presume some canonical data distribution</a:t>
            </a:r>
          </a:p>
          <a:p>
            <a:pPr lvl="1">
              <a:spcAft>
                <a:spcPts val="600"/>
              </a:spcAft>
            </a:pPr>
            <a:r>
              <a:rPr lang="en-US" altLang="zh-CN" dirty="0">
                <a:ea typeface="SimSun" panose="02010600030101010101" pitchFamily="2" charset="-122"/>
              </a:rPr>
              <a:t>Scales</a:t>
            </a:r>
            <a:r>
              <a:rPr lang="en-US" altLang="zh-CN" i="1" dirty="0">
                <a:ea typeface="SimSun" panose="02010600030101010101" pitchFamily="2" charset="-122"/>
              </a:rPr>
              <a:t> linearly</a:t>
            </a:r>
            <a:r>
              <a:rPr lang="en-US" altLang="zh-CN" dirty="0">
                <a:ea typeface="SimSun" panose="02010600030101010101" pitchFamily="2" charset="-122"/>
              </a:rPr>
              <a:t> with the size of input and has good scalability as the number of dimensions in the data increases</a:t>
            </a:r>
          </a:p>
          <a:p>
            <a:pPr>
              <a:spcAft>
                <a:spcPts val="600"/>
              </a:spcAft>
            </a:pPr>
            <a:r>
              <a:rPr lang="en-US" altLang="zh-CN" u="sng" dirty="0">
                <a:ea typeface="SimSun" panose="02010600030101010101" pitchFamily="2" charset="-122"/>
              </a:rPr>
              <a:t>Weaknesses</a:t>
            </a:r>
            <a:endParaRPr lang="en-US" altLang="zh-CN" dirty="0">
              <a:ea typeface="SimSun" panose="02010600030101010101" pitchFamily="2" charset="-122"/>
            </a:endParaRPr>
          </a:p>
          <a:p>
            <a:pPr lvl="1">
              <a:spcAft>
                <a:spcPts val="600"/>
              </a:spcAft>
            </a:pPr>
            <a:r>
              <a:rPr lang="en-US" altLang="zh-CN" dirty="0">
                <a:ea typeface="SimSun" panose="02010600030101010101" pitchFamily="2" charset="-122"/>
              </a:rPr>
              <a:t>As in all grid-based clustering approaches, the </a:t>
            </a:r>
            <a:r>
              <a:rPr lang="en-US" dirty="0"/>
              <a:t>quality of the results crucially depends on the appropriate choice of the number and width of the partitions and grid cells</a:t>
            </a:r>
            <a:endParaRPr lang="en-US" altLang="zh-CN" dirty="0">
              <a:ea typeface="SimSun" panose="02010600030101010101" pitchFamily="2" charset="-122"/>
            </a:endParaRPr>
          </a:p>
        </p:txBody>
      </p:sp>
    </p:spTree>
    <p:extLst>
      <p:ext uri="{BB962C8B-B14F-4D97-AF65-F5344CB8AC3E}">
        <p14:creationId xmlns:p14="http://schemas.microsoft.com/office/powerpoint/2010/main" val="165100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330618" y="54617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Clustering Evaluation: </a:t>
            </a:r>
            <a:r>
              <a:rPr lang="en-US" altLang="zh-CN" sz="2400" dirty="0">
                <a:ea typeface="SimSun" panose="02010600030101010101" pitchFamily="2" charset="-122"/>
              </a:rPr>
              <a:t>Measuring Clustering Quality</a:t>
            </a:r>
            <a:endParaRPr lang="en-US" altLang="zh-CN" sz="2400" dirty="0">
              <a:solidFill>
                <a:prstClr val="black"/>
              </a:solidFill>
            </a:endParaRP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Tree>
    <p:extLst>
      <p:ext uri="{BB962C8B-B14F-4D97-AF65-F5344CB8AC3E}">
        <p14:creationId xmlns:p14="http://schemas.microsoft.com/office/powerpoint/2010/main" val="2701124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a:ea typeface="SimSun" panose="02010600030101010101" pitchFamily="2" charset="-122"/>
              </a:rPr>
              <a:t> </a:t>
            </a:r>
            <a:r>
              <a:rPr lang="en-US" altLang="zh-CN" dirty="0">
                <a:ea typeface="SimSun" panose="02010600030101010101" pitchFamily="2" charset="-122"/>
              </a:rPr>
              <a:t>Clustering Validation and Assessment</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dirty="0">
                <a:solidFill>
                  <a:prstClr val="black"/>
                </a:solidFill>
              </a:rPr>
              <a:t>Major issues on </a:t>
            </a:r>
            <a:r>
              <a:rPr lang="en-US" altLang="zh-CN" dirty="0">
                <a:ea typeface="SimSun" panose="02010600030101010101" pitchFamily="2" charset="-122"/>
              </a:rPr>
              <a:t>clustering validation and assessment</a:t>
            </a:r>
            <a:endParaRPr lang="en-US" altLang="zh-CN" dirty="0">
              <a:solidFill>
                <a:prstClr val="black"/>
              </a:solidFill>
            </a:endParaRPr>
          </a:p>
          <a:p>
            <a:pPr lvl="1">
              <a:lnSpc>
                <a:spcPct val="120000"/>
              </a:lnSpc>
            </a:pPr>
            <a:r>
              <a:rPr lang="en-US" altLang="zh-CN" b="1" dirty="0">
                <a:solidFill>
                  <a:prstClr val="black"/>
                </a:solidFill>
              </a:rPr>
              <a:t>Clustering evaluation</a:t>
            </a:r>
          </a:p>
          <a:p>
            <a:pPr lvl="3">
              <a:lnSpc>
                <a:spcPct val="120000"/>
              </a:lnSpc>
            </a:pPr>
            <a:r>
              <a:rPr lang="en-US" altLang="zh-CN" dirty="0">
                <a:ea typeface="SimSun" panose="02010600030101010101" pitchFamily="2" charset="-122"/>
              </a:rPr>
              <a:t>Evaluating the goodness of the clustering </a:t>
            </a:r>
          </a:p>
          <a:p>
            <a:pPr lvl="1">
              <a:lnSpc>
                <a:spcPct val="120000"/>
              </a:lnSpc>
            </a:pPr>
            <a:r>
              <a:rPr lang="en-US" altLang="zh-CN" b="1" dirty="0">
                <a:ea typeface="SimSun" panose="02010600030101010101" pitchFamily="2" charset="-122"/>
              </a:rPr>
              <a:t>Clustering stability</a:t>
            </a:r>
          </a:p>
          <a:p>
            <a:pPr lvl="3">
              <a:lnSpc>
                <a:spcPct val="120000"/>
              </a:lnSpc>
            </a:pPr>
            <a:r>
              <a:rPr lang="en-US" altLang="zh-CN" dirty="0">
                <a:ea typeface="SimSun" panose="02010600030101010101" pitchFamily="2" charset="-122"/>
              </a:rPr>
              <a:t>To understand the sensitivity of the clustering result to various algorithm parameters, e.g., # of clusters</a:t>
            </a:r>
          </a:p>
          <a:p>
            <a:pPr lvl="1">
              <a:lnSpc>
                <a:spcPct val="120000"/>
              </a:lnSpc>
            </a:pPr>
            <a:r>
              <a:rPr lang="en-US" altLang="zh-CN" b="1" dirty="0">
                <a:ea typeface="SimSun" panose="02010600030101010101" pitchFamily="2" charset="-122"/>
              </a:rPr>
              <a:t>Clustering tendency</a:t>
            </a:r>
          </a:p>
          <a:p>
            <a:pPr lvl="3">
              <a:lnSpc>
                <a:spcPct val="120000"/>
              </a:lnSpc>
            </a:pPr>
            <a:r>
              <a:rPr lang="en-US" altLang="zh-CN" dirty="0">
                <a:ea typeface="SimSun" panose="02010600030101010101" pitchFamily="2" charset="-122"/>
              </a:rPr>
              <a:t>Assess the suitability of clustering, i.e., whether the data has any inherent grouping structure</a:t>
            </a:r>
          </a:p>
        </p:txBody>
      </p:sp>
    </p:spTree>
    <p:extLst>
      <p:ext uri="{BB962C8B-B14F-4D97-AF65-F5344CB8AC3E}">
        <p14:creationId xmlns:p14="http://schemas.microsoft.com/office/powerpoint/2010/main" val="52572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Measuring Clustering Quality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b="1" dirty="0">
                <a:solidFill>
                  <a:prstClr val="black"/>
                </a:solidFill>
              </a:rPr>
              <a:t>Clustering Evaluation</a:t>
            </a:r>
            <a:r>
              <a:rPr lang="en-US" altLang="zh-CN" dirty="0">
                <a:solidFill>
                  <a:prstClr val="black"/>
                </a:solidFill>
              </a:rPr>
              <a:t>: </a:t>
            </a:r>
            <a:r>
              <a:rPr lang="en-US" altLang="zh-CN" dirty="0">
                <a:ea typeface="SimSun" panose="02010600030101010101" pitchFamily="2" charset="-122"/>
              </a:rPr>
              <a:t>Evaluating the goodness of clustering results</a:t>
            </a:r>
          </a:p>
          <a:p>
            <a:pPr lvl="1">
              <a:lnSpc>
                <a:spcPct val="120000"/>
              </a:lnSpc>
            </a:pPr>
            <a:r>
              <a:rPr lang="en-US" altLang="zh-CN" dirty="0">
                <a:ea typeface="SimSun" panose="02010600030101010101" pitchFamily="2" charset="-122"/>
              </a:rPr>
              <a:t>No commonly recognized best suitable measure in practice</a:t>
            </a:r>
          </a:p>
          <a:p>
            <a:pPr>
              <a:lnSpc>
                <a:spcPct val="120000"/>
              </a:lnSpc>
            </a:pPr>
            <a:r>
              <a:rPr lang="en-US" altLang="zh-CN" b="1" dirty="0">
                <a:ea typeface="SimSun" panose="02010600030101010101" pitchFamily="2" charset="-122"/>
              </a:rPr>
              <a:t>Three categorization of measures</a:t>
            </a:r>
            <a:r>
              <a:rPr lang="en-US" altLang="zh-CN" dirty="0">
                <a:ea typeface="SimSun" panose="02010600030101010101" pitchFamily="2" charset="-122"/>
              </a:rPr>
              <a:t>: External, internal, and relative</a:t>
            </a:r>
          </a:p>
          <a:p>
            <a:pPr lvl="1">
              <a:lnSpc>
                <a:spcPct val="120000"/>
              </a:lnSpc>
            </a:pPr>
            <a:r>
              <a:rPr lang="en-US" altLang="zh-CN" b="1" dirty="0">
                <a:ea typeface="SimSun" panose="02010600030101010101" pitchFamily="2" charset="-122"/>
              </a:rPr>
              <a:t>External</a:t>
            </a:r>
            <a:r>
              <a:rPr lang="en-US" altLang="zh-CN" dirty="0">
                <a:ea typeface="SimSun" panose="02010600030101010101" pitchFamily="2" charset="-122"/>
              </a:rPr>
              <a:t>: Supervised, employ criteria not inherent to the dataset</a:t>
            </a:r>
          </a:p>
          <a:p>
            <a:pPr lvl="2">
              <a:lnSpc>
                <a:spcPct val="120000"/>
              </a:lnSpc>
            </a:pPr>
            <a:r>
              <a:rPr lang="en-US" altLang="zh-CN" dirty="0">
                <a:ea typeface="SimSun" panose="02010600030101010101" pitchFamily="2" charset="-122"/>
              </a:rPr>
              <a:t>Compare a clustering against prior or expert-specified knowledge (i.e., the ground truth) using certain clustering quality measure</a:t>
            </a:r>
          </a:p>
          <a:p>
            <a:pPr lvl="1">
              <a:lnSpc>
                <a:spcPct val="120000"/>
              </a:lnSpc>
            </a:pPr>
            <a:r>
              <a:rPr lang="en-US" altLang="zh-CN" b="1" dirty="0">
                <a:ea typeface="SimSun" panose="02010600030101010101" pitchFamily="2" charset="-122"/>
              </a:rPr>
              <a:t>Internal</a:t>
            </a:r>
            <a:r>
              <a:rPr lang="en-US" altLang="zh-CN" dirty="0">
                <a:ea typeface="SimSun" panose="02010600030101010101" pitchFamily="2" charset="-122"/>
              </a:rPr>
              <a:t>: Unsupervised, criteria derived from data itself</a:t>
            </a:r>
          </a:p>
          <a:p>
            <a:pPr lvl="2">
              <a:lnSpc>
                <a:spcPct val="120000"/>
              </a:lnSpc>
            </a:pPr>
            <a:r>
              <a:rPr lang="en-US" altLang="zh-CN" dirty="0">
                <a:ea typeface="SimSun" panose="02010600030101010101" pitchFamily="2" charset="-122"/>
              </a:rPr>
              <a:t>Evaluate the goodness of a clustering by considering how well the clusters are separated and how compact the clusters are, e.g., silhouette coefficient</a:t>
            </a:r>
          </a:p>
          <a:p>
            <a:pPr lvl="1">
              <a:lnSpc>
                <a:spcPct val="120000"/>
              </a:lnSpc>
            </a:pPr>
            <a:r>
              <a:rPr lang="en-US" altLang="zh-CN" b="1" dirty="0">
                <a:ea typeface="SimSun" panose="02010600030101010101" pitchFamily="2" charset="-122"/>
              </a:rPr>
              <a:t>Relative</a:t>
            </a:r>
            <a:r>
              <a:rPr lang="en-US" altLang="zh-CN" dirty="0">
                <a:ea typeface="SimSun" panose="02010600030101010101" pitchFamily="2" charset="-122"/>
              </a:rPr>
              <a:t>: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p:txBody>
      </p:sp>
    </p:spTree>
    <p:extLst>
      <p:ext uri="{BB962C8B-B14F-4D97-AF65-F5344CB8AC3E}">
        <p14:creationId xmlns:p14="http://schemas.microsoft.com/office/powerpoint/2010/main" val="2283482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160868"/>
          </a:xfrm>
        </p:spPr>
        <p:txBody>
          <a:bodyPr vert="horz" lIns="92075" tIns="46038" rIns="92075" bIns="46038" rtlCol="0" anchor="ctr">
            <a:noAutofit/>
          </a:bodyPr>
          <a:lstStyle/>
          <a:p>
            <a:r>
              <a:rPr lang="en-US" altLang="zh-CN" dirty="0">
                <a:ea typeface="SimSun" panose="02010600030101010101" pitchFamily="2" charset="-122"/>
              </a:rPr>
              <a:t>Measuring Clustering Quality: External 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22010" cy="5411948"/>
          </a:xfrm>
        </p:spPr>
        <p:txBody>
          <a:bodyPr vert="horz" lIns="92075" tIns="46038" rIns="92075" bIns="46038" rtlCol="0">
            <a:noAutofit/>
          </a:bodyPr>
          <a:lstStyle/>
          <a:p>
            <a:r>
              <a:rPr lang="en-US" altLang="zh-CN" dirty="0">
                <a:ea typeface="SimSun" panose="02010600030101010101" pitchFamily="2" charset="-122"/>
              </a:rPr>
              <a:t>Given the </a:t>
            </a:r>
            <a:r>
              <a:rPr lang="en-US" altLang="zh-CN" b="1" dirty="0">
                <a:ea typeface="SimSun" panose="02010600030101010101" pitchFamily="2" charset="-122"/>
              </a:rPr>
              <a:t>ground truth </a:t>
            </a:r>
            <a:r>
              <a:rPr lang="en-US" altLang="zh-CN" i="1" dirty="0">
                <a:ea typeface="SimSun" panose="02010600030101010101" pitchFamily="2" charset="-122"/>
              </a:rPr>
              <a:t>T, 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the </a:t>
            </a:r>
            <a:r>
              <a:rPr lang="en-US" altLang="zh-CN" b="1" dirty="0">
                <a:ea typeface="SimSun" panose="02010600030101010101" pitchFamily="2" charset="-122"/>
              </a:rPr>
              <a:t>quality measure </a:t>
            </a:r>
            <a:r>
              <a:rPr lang="en-US" altLang="zh-CN" dirty="0">
                <a:ea typeface="SimSun" panose="02010600030101010101" pitchFamily="2" charset="-122"/>
              </a:rPr>
              <a:t>for a clustering </a:t>
            </a:r>
            <a:r>
              <a:rPr lang="en-US" altLang="zh-CN" i="1" dirty="0">
                <a:ea typeface="SimSun" panose="02010600030101010101" pitchFamily="2" charset="-122"/>
              </a:rPr>
              <a:t>C</a:t>
            </a:r>
            <a:endParaRPr lang="en-US" altLang="zh-CN" dirty="0">
              <a:ea typeface="SimSun" panose="02010600030101010101" pitchFamily="2" charset="-122"/>
            </a:endParaRPr>
          </a:p>
          <a:p>
            <a:r>
              <a:rPr lang="en-US" altLang="zh-CN" i="1" dirty="0">
                <a:ea typeface="SimSun" panose="02010600030101010101" pitchFamily="2" charset="-122"/>
              </a:rPr>
              <a:t>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good if it satisfies the following </a:t>
            </a:r>
            <a:r>
              <a:rPr lang="en-US" altLang="zh-CN" b="1" dirty="0">
                <a:ea typeface="SimSun" panose="02010600030101010101" pitchFamily="2" charset="-122"/>
              </a:rPr>
              <a:t>four</a:t>
            </a:r>
            <a:r>
              <a:rPr lang="en-US" altLang="zh-CN" dirty="0">
                <a:ea typeface="SimSun" panose="02010600030101010101" pitchFamily="2" charset="-122"/>
              </a:rPr>
              <a:t> essential criteria</a:t>
            </a:r>
          </a:p>
          <a:p>
            <a:pPr lvl="1"/>
            <a:r>
              <a:rPr lang="en-US" altLang="zh-CN" b="1" dirty="0">
                <a:ea typeface="SimSun" panose="02010600030101010101" pitchFamily="2" charset="-122"/>
              </a:rPr>
              <a:t>Cluster homogeneity</a:t>
            </a:r>
          </a:p>
          <a:p>
            <a:pPr lvl="2"/>
            <a:r>
              <a:rPr lang="en-US" altLang="zh-CN" dirty="0">
                <a:ea typeface="SimSun" panose="02010600030101010101" pitchFamily="2" charset="-122"/>
              </a:rPr>
              <a:t>The purer, the better</a:t>
            </a:r>
          </a:p>
          <a:p>
            <a:pPr lvl="1"/>
            <a:r>
              <a:rPr lang="en-US" altLang="zh-CN" b="1" dirty="0">
                <a:ea typeface="SimSun" panose="02010600030101010101" pitchFamily="2" charset="-122"/>
              </a:rPr>
              <a:t>Cluster completeness </a:t>
            </a:r>
          </a:p>
          <a:p>
            <a:pPr lvl="2"/>
            <a:r>
              <a:rPr lang="en-US" altLang="zh-CN" dirty="0">
                <a:ea typeface="SimSun" panose="02010600030101010101" pitchFamily="2" charset="-122"/>
              </a:rPr>
              <a:t>Assign objects belonging to the same category in the ground truth to the same cluster</a:t>
            </a:r>
          </a:p>
          <a:p>
            <a:pPr lvl="1"/>
            <a:r>
              <a:rPr lang="en-US" altLang="zh-CN" b="1" dirty="0">
                <a:ea typeface="SimSun" panose="02010600030101010101" pitchFamily="2" charset="-122"/>
              </a:rPr>
              <a:t>Rag bag better than alien </a:t>
            </a:r>
          </a:p>
          <a:p>
            <a:pPr lvl="2"/>
            <a:r>
              <a:rPr lang="en-US" altLang="zh-CN" dirty="0">
                <a:ea typeface="SimSun" panose="02010600030101010101" pitchFamily="2" charset="-122"/>
              </a:rPr>
              <a:t>Putting a heterogeneous object into a pure cluster should be penalized more than putting it into a </a:t>
            </a:r>
            <a:r>
              <a:rPr lang="en-US" altLang="zh-CN" i="1" dirty="0">
                <a:ea typeface="SimSun" panose="02010600030101010101" pitchFamily="2" charset="-122"/>
              </a:rPr>
              <a:t>rag bag</a:t>
            </a:r>
            <a:r>
              <a:rPr lang="en-US" altLang="zh-CN" dirty="0">
                <a:ea typeface="SimSun" panose="02010600030101010101" pitchFamily="2" charset="-122"/>
              </a:rPr>
              <a:t> (i.e., “miscellaneous” or “other” category)</a:t>
            </a:r>
          </a:p>
          <a:p>
            <a:pPr lvl="1"/>
            <a:r>
              <a:rPr lang="en-US" altLang="zh-CN" b="1" dirty="0">
                <a:ea typeface="SimSun" panose="02010600030101010101" pitchFamily="2" charset="-122"/>
              </a:rPr>
              <a:t>Small cluster preservation</a:t>
            </a:r>
          </a:p>
          <a:p>
            <a:pPr lvl="2"/>
            <a:r>
              <a:rPr lang="en-US" altLang="zh-CN" dirty="0">
                <a:ea typeface="SimSun" panose="02010600030101010101" pitchFamily="2" charset="-122"/>
              </a:rPr>
              <a:t>Splitting a small category into pieces is more harmful than splitting a large category into pieces</a:t>
            </a:r>
          </a:p>
        </p:txBody>
      </p:sp>
    </p:spTree>
    <p:extLst>
      <p:ext uri="{BB962C8B-B14F-4D97-AF65-F5344CB8AC3E}">
        <p14:creationId xmlns:p14="http://schemas.microsoft.com/office/powerpoint/2010/main" val="1303019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Considerations for Cluster Analysis</a:t>
            </a:r>
            <a:endParaRPr lang="en-US" altLang="en-US" dirty="0"/>
          </a:p>
        </p:txBody>
      </p:sp>
      <p:sp>
        <p:nvSpPr>
          <p:cNvPr id="4100" name="Rectangle 3"/>
          <p:cNvSpPr>
            <a:spLocks noGrp="1" noChangeArrowheads="1"/>
          </p:cNvSpPr>
          <p:nvPr>
            <p:ph idx="1"/>
          </p:nvPr>
        </p:nvSpPr>
        <p:spPr>
          <a:xfrm>
            <a:off x="406401" y="1179088"/>
            <a:ext cx="9959817" cy="5450312"/>
          </a:xfrm>
        </p:spPr>
        <p:txBody>
          <a:bodyPr/>
          <a:lstStyle/>
          <a:p>
            <a:pPr>
              <a:spcAft>
                <a:spcPts val="600"/>
              </a:spcAft>
            </a:pPr>
            <a:r>
              <a:rPr lang="en-US" altLang="zh-CN" sz="2400" b="1" dirty="0">
                <a:ea typeface="SimSun" panose="02010600030101010101" pitchFamily="2" charset="-122"/>
              </a:rPr>
              <a:t>Partitioning criteria</a:t>
            </a:r>
          </a:p>
          <a:p>
            <a:pPr lvl="1">
              <a:spcAft>
                <a:spcPts val="600"/>
              </a:spcAft>
            </a:pPr>
            <a:r>
              <a:rPr lang="en-US" altLang="zh-CN" sz="2400" dirty="0">
                <a:ea typeface="SimSun" panose="02010600030101010101" pitchFamily="2" charset="-122"/>
              </a:rPr>
              <a:t>Single level vs. hierarchical partitioning (often, multi-level hierarchical partitioning is desirable, e.g., grouping topical terms)</a:t>
            </a:r>
          </a:p>
          <a:p>
            <a:pPr>
              <a:spcAft>
                <a:spcPts val="600"/>
              </a:spcAft>
            </a:pPr>
            <a:r>
              <a:rPr lang="en-US" altLang="zh-CN" sz="2400" b="1" dirty="0">
                <a:ea typeface="SimSun" panose="02010600030101010101" pitchFamily="2" charset="-122"/>
              </a:rPr>
              <a:t>Separation of clusters</a:t>
            </a:r>
          </a:p>
          <a:p>
            <a:pPr lvl="1">
              <a:spcAft>
                <a:spcPts val="600"/>
              </a:spcAft>
            </a:pPr>
            <a:r>
              <a:rPr lang="en-US" altLang="zh-CN" sz="2400" dirty="0">
                <a:ea typeface="SimSun" panose="02010600030101010101" pitchFamily="2" charset="-122"/>
              </a:rPr>
              <a:t>Exclusive (e.g., one customer belongs to only one region) vs. non-exclusive (e.g., one document may belong to more than one class)</a:t>
            </a:r>
          </a:p>
          <a:p>
            <a:pPr>
              <a:spcAft>
                <a:spcPts val="600"/>
              </a:spcAft>
            </a:pPr>
            <a:r>
              <a:rPr lang="en-US" altLang="zh-CN" sz="2400" b="1" dirty="0">
                <a:ea typeface="SimSun" panose="02010600030101010101" pitchFamily="2" charset="-122"/>
              </a:rPr>
              <a:t>Similarity measure</a:t>
            </a:r>
          </a:p>
          <a:p>
            <a:pPr lvl="1">
              <a:spcAft>
                <a:spcPts val="600"/>
              </a:spcAft>
            </a:pPr>
            <a:r>
              <a:rPr lang="en-US" altLang="zh-CN" sz="2400" dirty="0">
                <a:ea typeface="SimSun" panose="02010600030101010101" pitchFamily="2" charset="-122"/>
              </a:rPr>
              <a:t>Distance-based (e.g., Euclidean, road network, vector)  vs. connectivity-based (e.g., density or contiguity)</a:t>
            </a:r>
          </a:p>
          <a:p>
            <a:pPr>
              <a:spcAft>
                <a:spcPts val="600"/>
              </a:spcAft>
            </a:pPr>
            <a:r>
              <a:rPr lang="en-US" altLang="zh-CN" sz="2400" b="1" dirty="0">
                <a:ea typeface="SimSun" panose="02010600030101010101" pitchFamily="2" charset="-122"/>
              </a:rPr>
              <a:t>Clustering space</a:t>
            </a:r>
          </a:p>
          <a:p>
            <a:pPr lvl="1">
              <a:spcAft>
                <a:spcPts val="600"/>
              </a:spcAft>
            </a:pPr>
            <a:r>
              <a:rPr lang="en-US" altLang="zh-CN" sz="2400" dirty="0">
                <a:ea typeface="SimSun" panose="02010600030101010101" pitchFamily="2" charset="-122"/>
              </a:rPr>
              <a:t>Full space (often when low dimensional) vs. subspaces (often in high-dimensional clustering)</a:t>
            </a:r>
          </a:p>
        </p:txBody>
      </p:sp>
    </p:spTree>
    <p:extLst>
      <p:ext uri="{BB962C8B-B14F-4D97-AF65-F5344CB8AC3E}">
        <p14:creationId xmlns:p14="http://schemas.microsoft.com/office/powerpoint/2010/main" val="3766544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218410"/>
            <a:ext cx="11203517" cy="772190"/>
          </a:xfrm>
        </p:spPr>
        <p:txBody>
          <a:bodyPr vert="horz" lIns="92075" tIns="46038" rIns="92075" bIns="46038" rtlCol="0" anchor="ctr">
            <a:noAutofit/>
          </a:bodyPr>
          <a:lstStyle/>
          <a:p>
            <a:r>
              <a:rPr lang="en-US" altLang="zh-CN" dirty="0">
                <a:ea typeface="SimSun" panose="02010600030101010101" pitchFamily="2" charset="-122"/>
              </a:rPr>
              <a:t>Commonly Used External Measures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9194034" cy="5411948"/>
          </a:xfrm>
        </p:spPr>
        <p:txBody>
          <a:bodyPr vert="horz" lIns="92075" tIns="46038" rIns="92075" bIns="46038" rtlCol="0">
            <a:noAutofit/>
          </a:bodyPr>
          <a:lstStyle/>
          <a:p>
            <a:pPr>
              <a:spcAft>
                <a:spcPts val="300"/>
              </a:spcAft>
            </a:pPr>
            <a:r>
              <a:rPr lang="en-US" altLang="zh-CN" b="1" dirty="0">
                <a:ea typeface="SimSun" panose="02010600030101010101" pitchFamily="2" charset="-122"/>
              </a:rPr>
              <a:t>Matching-based measures</a:t>
            </a:r>
          </a:p>
          <a:p>
            <a:pPr lvl="1">
              <a:spcAft>
                <a:spcPts val="300"/>
              </a:spcAft>
            </a:pPr>
            <a:r>
              <a:rPr lang="en-US" altLang="zh-CN" dirty="0">
                <a:ea typeface="SimSun" panose="02010600030101010101" pitchFamily="2" charset="-122"/>
              </a:rPr>
              <a:t>Purity, maximum matching, F-measure</a:t>
            </a:r>
          </a:p>
          <a:p>
            <a:pPr>
              <a:spcAft>
                <a:spcPts val="300"/>
              </a:spcAft>
            </a:pPr>
            <a:r>
              <a:rPr lang="en-US" altLang="zh-CN" b="1" dirty="0">
                <a:ea typeface="SimSun" panose="02010600030101010101" pitchFamily="2" charset="-122"/>
              </a:rPr>
              <a:t>Entropy-Based Measures</a:t>
            </a:r>
          </a:p>
          <a:p>
            <a:pPr lvl="1">
              <a:spcAft>
                <a:spcPts val="300"/>
              </a:spcAft>
            </a:pPr>
            <a:r>
              <a:rPr lang="en-US" altLang="zh-CN" dirty="0">
                <a:ea typeface="SimSun" panose="02010600030101010101" pitchFamily="2" charset="-122"/>
              </a:rPr>
              <a:t>Conditional entropy</a:t>
            </a:r>
          </a:p>
          <a:p>
            <a:pPr lvl="1">
              <a:spcAft>
                <a:spcPts val="300"/>
              </a:spcAft>
            </a:pPr>
            <a:r>
              <a:rPr lang="en-US" altLang="zh-CN" dirty="0">
                <a:ea typeface="SimSun" panose="02010600030101010101" pitchFamily="2" charset="-122"/>
              </a:rPr>
              <a:t>Normalized mutual information (NMI)</a:t>
            </a:r>
          </a:p>
          <a:p>
            <a:pPr lvl="1">
              <a:spcAft>
                <a:spcPts val="300"/>
              </a:spcAft>
            </a:pPr>
            <a:r>
              <a:rPr lang="en-US" altLang="zh-CN" dirty="0">
                <a:ea typeface="SimSun" panose="02010600030101010101" pitchFamily="2" charset="-122"/>
              </a:rPr>
              <a:t>Variation of information</a:t>
            </a:r>
          </a:p>
          <a:p>
            <a:pPr>
              <a:spcAft>
                <a:spcPts val="300"/>
              </a:spcAft>
            </a:pPr>
            <a:r>
              <a:rPr lang="en-US" altLang="zh-CN" b="1" dirty="0">
                <a:ea typeface="SimSun" panose="02010600030101010101" pitchFamily="2" charset="-122"/>
              </a:rPr>
              <a:t>Pairwise measures</a:t>
            </a:r>
          </a:p>
          <a:p>
            <a:pPr lvl="1">
              <a:spcAft>
                <a:spcPts val="300"/>
              </a:spcAft>
            </a:pPr>
            <a:r>
              <a:rPr lang="en-US" altLang="zh-CN" dirty="0">
                <a:ea typeface="SimSun" panose="02010600030101010101" pitchFamily="2" charset="-122"/>
              </a:rPr>
              <a:t>Four possibilities: True positive (TP), FN, FP, TN</a:t>
            </a:r>
          </a:p>
          <a:p>
            <a:pPr lvl="1">
              <a:spcAft>
                <a:spcPts val="300"/>
              </a:spcAft>
            </a:pPr>
            <a:r>
              <a:rPr lang="en-US" altLang="zh-CN" dirty="0" err="1">
                <a:ea typeface="SimSun" panose="02010600030101010101" pitchFamily="2" charset="-122"/>
              </a:rPr>
              <a:t>Jaccard</a:t>
            </a:r>
            <a:r>
              <a:rPr lang="en-US" altLang="zh-CN" dirty="0">
                <a:ea typeface="SimSun" panose="02010600030101010101" pitchFamily="2" charset="-122"/>
              </a:rPr>
              <a:t> coefficient, Rand statistic, Fowlkes-Mallow measure</a:t>
            </a:r>
          </a:p>
          <a:p>
            <a:pPr>
              <a:spcAft>
                <a:spcPts val="300"/>
              </a:spcAft>
            </a:pPr>
            <a:r>
              <a:rPr lang="en-US" altLang="zh-CN" b="1" dirty="0">
                <a:ea typeface="SimSun" panose="02010600030101010101" pitchFamily="2" charset="-122"/>
              </a:rPr>
              <a:t>Correlation measures</a:t>
            </a:r>
          </a:p>
          <a:p>
            <a:pPr lvl="1">
              <a:spcAft>
                <a:spcPts val="300"/>
              </a:spcAft>
            </a:pPr>
            <a:r>
              <a:rPr lang="en-US" altLang="zh-CN" dirty="0">
                <a:ea typeface="SimSun" panose="02010600030101010101" pitchFamily="2" charset="-122"/>
              </a:rPr>
              <a:t>Discretized Huber static, normalized discretized Huber static</a:t>
            </a:r>
          </a:p>
        </p:txBody>
      </p:sp>
      <p:grpSp>
        <p:nvGrpSpPr>
          <p:cNvPr id="4" name="Group 3"/>
          <p:cNvGrpSpPr/>
          <p:nvPr/>
        </p:nvGrpSpPr>
        <p:grpSpPr>
          <a:xfrm>
            <a:off x="8738505" y="139831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T</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rPr>
                <a:t>T</a:t>
              </a:r>
              <a:r>
                <a:rPr lang="en-US" altLang="en-US" sz="1200" i="1" baseline="-25000" dirty="0">
                  <a:solidFill>
                    <a:srgbClr val="000000"/>
                  </a:solidFill>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2</a:t>
              </a:r>
            </a:p>
          </p:txBody>
        </p:sp>
      </p:grpSp>
      <p:sp>
        <p:nvSpPr>
          <p:cNvPr id="2" name="TextBox 1"/>
          <p:cNvSpPr txBox="1"/>
          <p:nvPr/>
        </p:nvSpPr>
        <p:spPr>
          <a:xfrm>
            <a:off x="4670088" y="1205955"/>
            <a:ext cx="1695621" cy="384721"/>
          </a:xfrm>
          <a:prstGeom prst="rect">
            <a:avLst/>
          </a:prstGeom>
          <a:solidFill>
            <a:srgbClr val="F0CDBC"/>
          </a:solidFill>
        </p:spPr>
        <p:txBody>
          <a:bodyPr wrap="square" rtlCol="0">
            <a:spAutoFit/>
          </a:bodyPr>
          <a:lstStyle/>
          <a:p>
            <a:r>
              <a:rPr lang="en-US" dirty="0"/>
              <a:t>(To</a:t>
            </a:r>
            <a:r>
              <a:rPr lang="en-US" dirty="0">
                <a:solidFill>
                  <a:srgbClr val="FFFF00"/>
                </a:solidFill>
              </a:rPr>
              <a:t> </a:t>
            </a:r>
            <a:r>
              <a:rPr lang="en-US" dirty="0"/>
              <a:t>be covered)</a:t>
            </a:r>
          </a:p>
        </p:txBody>
      </p:sp>
      <p:sp>
        <p:nvSpPr>
          <p:cNvPr id="44" name="TextBox 43"/>
          <p:cNvSpPr txBox="1"/>
          <p:nvPr/>
        </p:nvSpPr>
        <p:spPr>
          <a:xfrm>
            <a:off x="4120065" y="2605258"/>
            <a:ext cx="1695621" cy="384721"/>
          </a:xfrm>
          <a:prstGeom prst="rect">
            <a:avLst/>
          </a:prstGeom>
          <a:solidFill>
            <a:srgbClr val="F0CDBC"/>
          </a:solidFill>
        </p:spPr>
        <p:txBody>
          <a:bodyPr wrap="square" rtlCol="0">
            <a:spAutoFit/>
          </a:bodyPr>
          <a:lstStyle/>
          <a:p>
            <a:r>
              <a:rPr lang="en-US" dirty="0"/>
              <a:t>(To</a:t>
            </a:r>
            <a:r>
              <a:rPr lang="en-US" dirty="0">
                <a:solidFill>
                  <a:srgbClr val="FFFF00"/>
                </a:solidFill>
              </a:rPr>
              <a:t> </a:t>
            </a:r>
            <a:r>
              <a:rPr lang="en-US" dirty="0"/>
              <a:t>be covered)</a:t>
            </a:r>
          </a:p>
        </p:txBody>
      </p:sp>
      <p:sp>
        <p:nvSpPr>
          <p:cNvPr id="45" name="TextBox 44"/>
          <p:cNvSpPr txBox="1"/>
          <p:nvPr/>
        </p:nvSpPr>
        <p:spPr>
          <a:xfrm>
            <a:off x="6175477" y="3095627"/>
            <a:ext cx="1695621" cy="384721"/>
          </a:xfrm>
          <a:prstGeom prst="rect">
            <a:avLst/>
          </a:prstGeom>
          <a:solidFill>
            <a:srgbClr val="F0CDBC"/>
          </a:solidFill>
        </p:spPr>
        <p:txBody>
          <a:bodyPr wrap="square" rtlCol="0">
            <a:spAutoFit/>
          </a:bodyPr>
          <a:lstStyle/>
          <a:p>
            <a:r>
              <a:rPr lang="en-US" dirty="0"/>
              <a:t>(To</a:t>
            </a:r>
            <a:r>
              <a:rPr lang="en-US" dirty="0">
                <a:solidFill>
                  <a:srgbClr val="FFFF00"/>
                </a:solidFill>
              </a:rPr>
              <a:t> </a:t>
            </a:r>
            <a:r>
              <a:rPr lang="en-US" dirty="0"/>
              <a:t>be covered)</a:t>
            </a:r>
          </a:p>
        </p:txBody>
      </p:sp>
      <p:sp>
        <p:nvSpPr>
          <p:cNvPr id="46" name="TextBox 45"/>
          <p:cNvSpPr txBox="1"/>
          <p:nvPr/>
        </p:nvSpPr>
        <p:spPr>
          <a:xfrm>
            <a:off x="3822277" y="4055690"/>
            <a:ext cx="1695621" cy="384721"/>
          </a:xfrm>
          <a:prstGeom prst="rect">
            <a:avLst/>
          </a:prstGeom>
          <a:solidFill>
            <a:srgbClr val="F0CDBC"/>
          </a:solidFill>
        </p:spPr>
        <p:txBody>
          <a:bodyPr wrap="square" rtlCol="0">
            <a:spAutoFit/>
          </a:bodyPr>
          <a:lstStyle/>
          <a:p>
            <a:r>
              <a:rPr lang="en-US" dirty="0"/>
              <a:t>(To</a:t>
            </a:r>
            <a:r>
              <a:rPr lang="en-US" dirty="0">
                <a:solidFill>
                  <a:srgbClr val="FFFF00"/>
                </a:solidFill>
              </a:rPr>
              <a:t> </a:t>
            </a:r>
            <a:r>
              <a:rPr lang="en-US" dirty="0"/>
              <a:t>be covered)</a:t>
            </a:r>
          </a:p>
        </p:txBody>
      </p:sp>
    </p:spTree>
    <p:extLst>
      <p:ext uri="{BB962C8B-B14F-4D97-AF65-F5344CB8AC3E}">
        <p14:creationId xmlns:p14="http://schemas.microsoft.com/office/powerpoint/2010/main" val="248050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nvPr>
        </p:nvGraphicFramePr>
        <p:xfrm>
          <a:off x="9208877" y="2969134"/>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sp>
        <p:nvSpPr>
          <p:cNvPr id="24578" name="Rectangle 2"/>
          <p:cNvSpPr>
            <a:spLocks noGrp="1" noChangeArrowheads="1"/>
          </p:cNvSpPr>
          <p:nvPr>
            <p:ph type="title"/>
          </p:nvPr>
        </p:nvSpPr>
        <p:spPr>
          <a:xfrm>
            <a:off x="-242371" y="269972"/>
            <a:ext cx="12647364" cy="609600"/>
          </a:xfrm>
        </p:spPr>
        <p:txBody>
          <a:bodyPr vert="horz" lIns="92075" tIns="46038" rIns="92075" bIns="46038" rtlCol="0" anchor="ctr">
            <a:noAutofit/>
          </a:bodyPr>
          <a:lstStyle/>
          <a:p>
            <a:r>
              <a:rPr lang="en-US" altLang="zh-CN" sz="3600" dirty="0">
                <a:ea typeface="SimSun" panose="02010600030101010101" pitchFamily="2" charset="-122"/>
              </a:rPr>
              <a:t>Matching-Based Measures (I):  Purity vs. Maximum Matching</a:t>
            </a:r>
            <a:endParaRPr lang="en-US" altLang="zh-CN" sz="3200" dirty="0">
              <a:ea typeface="SimSun" panose="02010600030101010101" pitchFamily="2" charset="-122"/>
            </a:endParaRPr>
          </a:p>
        </p:txBody>
      </p:sp>
      <p:sp>
        <p:nvSpPr>
          <p:cNvPr id="24579" name="Rectangle 3"/>
          <p:cNvSpPr>
            <a:spLocks noGrp="1" noChangeArrowheads="1"/>
          </p:cNvSpPr>
          <p:nvPr>
            <p:ph type="body" sz="half" idx="1"/>
          </p:nvPr>
        </p:nvSpPr>
        <p:spPr>
          <a:xfrm>
            <a:off x="510685" y="1147891"/>
            <a:ext cx="8517824" cy="3730621"/>
          </a:xfrm>
        </p:spPr>
        <p:txBody>
          <a:bodyPr vert="horz" lIns="92075" tIns="46038" rIns="92075" bIns="46038" rtlCol="0">
            <a:noAutofit/>
          </a:bodyPr>
          <a:lstStyle/>
          <a:p>
            <a:r>
              <a:rPr lang="en-US" altLang="zh-CN" b="1" dirty="0">
                <a:ea typeface="SimSun" panose="02010600030101010101" pitchFamily="2" charset="-122"/>
              </a:rPr>
              <a:t>Purity</a:t>
            </a:r>
            <a:r>
              <a:rPr lang="en-US" altLang="zh-CN" dirty="0">
                <a:ea typeface="SimSun" panose="02010600030101010101" pitchFamily="2" charset="-122"/>
              </a:rPr>
              <a:t>:  Quantifies the extent that cluster </a:t>
            </a:r>
            <a:r>
              <a:rPr lang="en-US" altLang="zh-CN" i="1" dirty="0">
                <a:ea typeface="SimSun" panose="02010600030101010101" pitchFamily="2" charset="-122"/>
              </a:rPr>
              <a:t>C</a:t>
            </a:r>
            <a:r>
              <a:rPr lang="en-US" altLang="zh-CN" i="1" baseline="-25000" dirty="0">
                <a:ea typeface="SimSun" panose="02010600030101010101" pitchFamily="2" charset="-122"/>
              </a:rPr>
              <a:t>i</a:t>
            </a:r>
            <a:r>
              <a:rPr lang="en-US" altLang="zh-CN" dirty="0">
                <a:ea typeface="SimSun" panose="02010600030101010101" pitchFamily="2" charset="-122"/>
              </a:rPr>
              <a:t> contains points only from one (ground truth) partition:</a:t>
            </a:r>
          </a:p>
          <a:p>
            <a:pPr lvl="1"/>
            <a:r>
              <a:rPr lang="en-US" altLang="zh-CN" dirty="0">
                <a:ea typeface="SimSun" panose="02010600030101010101" pitchFamily="2" charset="-122"/>
              </a:rPr>
              <a:t>Total purity of clustering </a:t>
            </a:r>
            <a:r>
              <a:rPr lang="en-US" altLang="zh-CN" i="1" dirty="0">
                <a:ea typeface="SimSun" panose="02010600030101010101" pitchFamily="2" charset="-122"/>
              </a:rPr>
              <a:t>C</a:t>
            </a:r>
            <a:r>
              <a:rPr lang="en-US" altLang="zh-CN" dirty="0">
                <a:ea typeface="SimSun" panose="02010600030101010101" pitchFamily="2" charset="-122"/>
              </a:rPr>
              <a:t>:</a:t>
            </a:r>
          </a:p>
          <a:p>
            <a:pPr lvl="1"/>
            <a:endParaRPr lang="en-US" altLang="zh-CN" dirty="0">
              <a:ea typeface="SimSun" panose="02010600030101010101" pitchFamily="2" charset="-122"/>
            </a:endParaRPr>
          </a:p>
          <a:p>
            <a:pPr lvl="1"/>
            <a:r>
              <a:rPr lang="en-US" altLang="zh-CN" dirty="0">
                <a:ea typeface="SimSun" panose="02010600030101010101" pitchFamily="2" charset="-122"/>
              </a:rPr>
              <a:t>Perfect clustering if purity = 1 and </a:t>
            </a:r>
            <a:r>
              <a:rPr lang="en-US" altLang="zh-CN" i="1" dirty="0">
                <a:ea typeface="SimSun" panose="02010600030101010101" pitchFamily="2" charset="-122"/>
              </a:rPr>
              <a:t>r</a:t>
            </a:r>
            <a:r>
              <a:rPr lang="en-US" altLang="zh-CN" dirty="0">
                <a:ea typeface="SimSun" panose="02010600030101010101" pitchFamily="2" charset="-122"/>
              </a:rPr>
              <a:t> = </a:t>
            </a:r>
            <a:r>
              <a:rPr lang="en-US" altLang="zh-CN" i="1" dirty="0">
                <a:ea typeface="SimSun" panose="02010600030101010101" pitchFamily="2" charset="-122"/>
              </a:rPr>
              <a:t>k</a:t>
            </a:r>
            <a:r>
              <a:rPr lang="en-US" altLang="zh-CN" dirty="0">
                <a:ea typeface="SimSun" panose="02010600030101010101" pitchFamily="2" charset="-122"/>
              </a:rPr>
              <a:t> (the number of clusters obtained is the same as that in the ground truth)</a:t>
            </a:r>
          </a:p>
          <a:p>
            <a:pPr lvl="1"/>
            <a:r>
              <a:rPr lang="en-US" altLang="zh-CN" dirty="0">
                <a:ea typeface="SimSun" panose="02010600030101010101" pitchFamily="2" charset="-122"/>
              </a:rPr>
              <a:t>Ex. 1 (green or orange): </a:t>
            </a:r>
            <a:r>
              <a:rPr lang="en-US" altLang="zh-CN" i="1" dirty="0">
                <a:ea typeface="SimSun" panose="02010600030101010101" pitchFamily="2" charset="-122"/>
              </a:rPr>
              <a:t>purity</a:t>
            </a:r>
            <a:r>
              <a:rPr lang="en-US" altLang="zh-CN" i="1" baseline="-25000" dirty="0">
                <a:ea typeface="SimSun" panose="02010600030101010101" pitchFamily="2" charset="-122"/>
              </a:rPr>
              <a:t>1</a:t>
            </a:r>
            <a:r>
              <a:rPr lang="en-US" altLang="zh-CN" dirty="0">
                <a:ea typeface="SimSun" panose="02010600030101010101" pitchFamily="2" charset="-122"/>
              </a:rPr>
              <a:t> = 30/50; </a:t>
            </a:r>
            <a:r>
              <a:rPr lang="en-US" altLang="zh-CN" i="1" dirty="0">
                <a:ea typeface="SimSun" panose="02010600030101010101" pitchFamily="2" charset="-122"/>
              </a:rPr>
              <a:t>purity</a:t>
            </a:r>
            <a:r>
              <a:rPr lang="en-US" altLang="zh-CN" i="1" baseline="-25000" dirty="0">
                <a:ea typeface="SimSun" panose="02010600030101010101" pitchFamily="2" charset="-122"/>
              </a:rPr>
              <a:t>2</a:t>
            </a:r>
            <a:r>
              <a:rPr lang="en-US" altLang="zh-CN" dirty="0">
                <a:ea typeface="SimSun" panose="02010600030101010101" pitchFamily="2" charset="-122"/>
              </a:rPr>
              <a:t> = 20/25; </a:t>
            </a:r>
            <a:r>
              <a:rPr lang="en-US" altLang="zh-CN" i="1" dirty="0">
                <a:ea typeface="SimSun" panose="02010600030101010101" pitchFamily="2" charset="-122"/>
              </a:rPr>
              <a:t>purity</a:t>
            </a:r>
            <a:r>
              <a:rPr lang="en-US" altLang="zh-CN" i="1" baseline="-25000" dirty="0">
                <a:ea typeface="SimSun" panose="02010600030101010101" pitchFamily="2" charset="-122"/>
              </a:rPr>
              <a:t>3</a:t>
            </a:r>
            <a:r>
              <a:rPr lang="en-US" altLang="zh-CN" dirty="0">
                <a:ea typeface="SimSun" panose="02010600030101010101" pitchFamily="2" charset="-122"/>
              </a:rPr>
              <a:t> = 25/25; </a:t>
            </a:r>
            <a:r>
              <a:rPr lang="en-US" altLang="zh-CN" i="1" dirty="0">
                <a:ea typeface="SimSun" panose="02010600030101010101" pitchFamily="2" charset="-122"/>
              </a:rPr>
              <a:t>purity</a:t>
            </a:r>
            <a:r>
              <a:rPr lang="en-US" altLang="zh-CN" dirty="0">
                <a:ea typeface="SimSun" panose="02010600030101010101" pitchFamily="2" charset="-122"/>
              </a:rPr>
              <a:t> = (30 + 20 + 25)/100 = 0.75</a:t>
            </a:r>
          </a:p>
          <a:p>
            <a:pPr lvl="1"/>
            <a:r>
              <a:rPr lang="en-US" altLang="zh-CN" dirty="0">
                <a:solidFill>
                  <a:srgbClr val="000000"/>
                </a:solidFill>
              </a:rPr>
              <a:t>Two clusters may share the same majority partition</a:t>
            </a:r>
            <a:endParaRPr lang="en-US" altLang="zh-CN" dirty="0">
              <a:ea typeface="SimSun" panose="02010600030101010101" pitchFamily="2" charset="-122"/>
            </a:endParaRPr>
          </a:p>
        </p:txBody>
      </p:sp>
      <p:graphicFrame>
        <p:nvGraphicFramePr>
          <p:cNvPr id="44" name="Object 43"/>
          <p:cNvGraphicFramePr>
            <a:graphicFrameLocks noChangeAspect="1"/>
          </p:cNvGraphicFramePr>
          <p:nvPr>
            <p:extLst/>
          </p:nvPr>
        </p:nvGraphicFramePr>
        <p:xfrm>
          <a:off x="4634512" y="2150978"/>
          <a:ext cx="3987414" cy="740831"/>
        </p:xfrm>
        <a:graphic>
          <a:graphicData uri="http://schemas.openxmlformats.org/presentationml/2006/ole">
            <mc:AlternateContent xmlns:mc="http://schemas.openxmlformats.org/markup-compatibility/2006">
              <mc:Choice xmlns:v="urn:schemas-microsoft-com:vml" Requires="v">
                <p:oleObj spid="_x0000_s17615" name="Equation" r:id="rId4" imgW="2323800" imgH="431640" progId="Equation.DSMT4">
                  <p:embed/>
                </p:oleObj>
              </mc:Choice>
              <mc:Fallback>
                <p:oleObj name="Equation" r:id="rId4" imgW="2323800" imgH="431640" progId="Equation.DSMT4">
                  <p:embed/>
                  <p:pic>
                    <p:nvPicPr>
                      <p:cNvPr id="0" name=""/>
                      <p:cNvPicPr/>
                      <p:nvPr/>
                    </p:nvPicPr>
                    <p:blipFill>
                      <a:blip r:embed="rId5"/>
                      <a:stretch>
                        <a:fillRect/>
                      </a:stretch>
                    </p:blipFill>
                    <p:spPr>
                      <a:xfrm>
                        <a:off x="4634512" y="2150978"/>
                        <a:ext cx="3987414" cy="740831"/>
                      </a:xfrm>
                      <a:prstGeom prst="rect">
                        <a:avLst/>
                      </a:prstGeom>
                    </p:spPr>
                  </p:pic>
                </p:oleObj>
              </mc:Fallback>
            </mc:AlternateContent>
          </a:graphicData>
        </a:graphic>
      </p:graphicFrame>
      <p:sp>
        <p:nvSpPr>
          <p:cNvPr id="45" name="Rectangle 3"/>
          <p:cNvSpPr txBox="1">
            <a:spLocks noChangeArrowheads="1"/>
          </p:cNvSpPr>
          <p:nvPr/>
        </p:nvSpPr>
        <p:spPr>
          <a:xfrm>
            <a:off x="333562" y="4919802"/>
            <a:ext cx="8843489" cy="18555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Maximum matching</a:t>
            </a:r>
            <a:r>
              <a:rPr lang="en-US" altLang="zh-CN" dirty="0">
                <a:solidFill>
                  <a:srgbClr val="000000"/>
                </a:solidFill>
              </a:rPr>
              <a:t>: Only one cluster can match one partition</a:t>
            </a:r>
          </a:p>
          <a:p>
            <a:pPr lvl="1"/>
            <a:r>
              <a:rPr lang="en-US" altLang="zh-CN" dirty="0">
                <a:solidFill>
                  <a:srgbClr val="000000"/>
                </a:solidFill>
              </a:rPr>
              <a:t>Match: Pairwise matching, weight </a:t>
            </a:r>
            <a:r>
              <a:rPr lang="en-US" altLang="zh-CN" i="1" dirty="0">
                <a:solidFill>
                  <a:srgbClr val="000000"/>
                </a:solidFill>
              </a:rPr>
              <a:t>w</a:t>
            </a:r>
            <a:r>
              <a:rPr lang="en-US" altLang="zh-CN" dirty="0">
                <a:solidFill>
                  <a:srgbClr val="000000"/>
                </a:solidFill>
              </a:rPr>
              <a:t>(</a:t>
            </a:r>
            <a:r>
              <a:rPr lang="en-US" altLang="zh-CN" i="1" dirty="0" err="1">
                <a:solidFill>
                  <a:srgbClr val="000000"/>
                </a:solidFill>
              </a:rPr>
              <a:t>e</a:t>
            </a:r>
            <a:r>
              <a:rPr lang="en-US" altLang="zh-CN" i="1" baseline="-25000" dirty="0" err="1">
                <a:solidFill>
                  <a:srgbClr val="000000"/>
                </a:solidFill>
              </a:rPr>
              <a:t>ij</a:t>
            </a:r>
            <a:r>
              <a:rPr lang="en-US" altLang="zh-CN" dirty="0">
                <a:solidFill>
                  <a:srgbClr val="000000"/>
                </a:solidFill>
              </a:rPr>
              <a:t>) = </a:t>
            </a:r>
            <a:r>
              <a:rPr lang="en-US" altLang="zh-CN" i="1" dirty="0" err="1">
                <a:solidFill>
                  <a:srgbClr val="000000"/>
                </a:solidFill>
              </a:rPr>
              <a:t>n</a:t>
            </a:r>
            <a:r>
              <a:rPr lang="en-US" altLang="zh-CN" i="1" baseline="-25000" dirty="0" err="1">
                <a:solidFill>
                  <a:srgbClr val="000000"/>
                </a:solidFill>
              </a:rPr>
              <a:t>ij</a:t>
            </a:r>
            <a:endParaRPr lang="en-US" altLang="zh-CN" i="1" baseline="-25000" dirty="0">
              <a:solidFill>
                <a:srgbClr val="000000"/>
              </a:solidFill>
            </a:endParaRPr>
          </a:p>
          <a:p>
            <a:pPr lvl="1"/>
            <a:r>
              <a:rPr lang="en-US" altLang="zh-CN" dirty="0">
                <a:solidFill>
                  <a:srgbClr val="000000"/>
                </a:solidFill>
              </a:rPr>
              <a:t>Maximum weight matching:</a:t>
            </a:r>
          </a:p>
          <a:p>
            <a:pPr lvl="1"/>
            <a:r>
              <a:rPr lang="en-US" altLang="zh-CN" dirty="0">
                <a:solidFill>
                  <a:srgbClr val="000000"/>
                </a:solidFill>
              </a:rPr>
              <a:t>Ex2.  (green) </a:t>
            </a:r>
            <a:r>
              <a:rPr lang="en-US" altLang="zh-CN" i="1" dirty="0">
                <a:solidFill>
                  <a:srgbClr val="000000"/>
                </a:solidFill>
              </a:rPr>
              <a:t>match</a:t>
            </a:r>
            <a:r>
              <a:rPr lang="en-US" altLang="zh-CN" dirty="0">
                <a:solidFill>
                  <a:srgbClr val="000000"/>
                </a:solidFill>
              </a:rPr>
              <a:t> = </a:t>
            </a:r>
            <a:r>
              <a:rPr lang="en-US" altLang="zh-CN" i="1" dirty="0">
                <a:solidFill>
                  <a:srgbClr val="000000"/>
                </a:solidFill>
              </a:rPr>
              <a:t>purity</a:t>
            </a:r>
            <a:r>
              <a:rPr lang="en-US" altLang="zh-CN" dirty="0">
                <a:solidFill>
                  <a:srgbClr val="000000"/>
                </a:solidFill>
              </a:rPr>
              <a:t> =  0.75; (orange) </a:t>
            </a:r>
            <a:r>
              <a:rPr lang="en-US" altLang="zh-CN" i="1" dirty="0">
                <a:solidFill>
                  <a:srgbClr val="000000"/>
                </a:solidFill>
              </a:rPr>
              <a:t>match</a:t>
            </a:r>
            <a:r>
              <a:rPr lang="en-US" altLang="zh-CN" dirty="0">
                <a:solidFill>
                  <a:srgbClr val="000000"/>
                </a:solidFill>
              </a:rPr>
              <a:t> = 0.65 &gt; 0.6</a:t>
            </a:r>
            <a:endParaRPr lang="en-US" altLang="zh-CN" baseline="-25000" dirty="0">
              <a:solidFill>
                <a:srgbClr val="000000"/>
              </a:solidFill>
            </a:endParaRPr>
          </a:p>
        </p:txBody>
      </p:sp>
      <p:graphicFrame>
        <p:nvGraphicFramePr>
          <p:cNvPr id="46" name="Object 45"/>
          <p:cNvGraphicFramePr>
            <a:graphicFrameLocks noChangeAspect="1"/>
          </p:cNvGraphicFramePr>
          <p:nvPr>
            <p:extLst/>
          </p:nvPr>
        </p:nvGraphicFramePr>
        <p:xfrm>
          <a:off x="5433441" y="1476376"/>
          <a:ext cx="2243138" cy="741363"/>
        </p:xfrm>
        <a:graphic>
          <a:graphicData uri="http://schemas.openxmlformats.org/presentationml/2006/ole">
            <mc:AlternateContent xmlns:mc="http://schemas.openxmlformats.org/markup-compatibility/2006">
              <mc:Choice xmlns:v="urn:schemas-microsoft-com:vml" Requires="v">
                <p:oleObj spid="_x0000_s17616" name="Equation" r:id="rId6" imgW="1307880" imgH="431640" progId="Equation.DSMT4">
                  <p:embed/>
                </p:oleObj>
              </mc:Choice>
              <mc:Fallback>
                <p:oleObj name="Equation" r:id="rId6" imgW="1307880" imgH="431640" progId="Equation.DSMT4">
                  <p:embed/>
                  <p:pic>
                    <p:nvPicPr>
                      <p:cNvPr id="0" name=""/>
                      <p:cNvPicPr/>
                      <p:nvPr/>
                    </p:nvPicPr>
                    <p:blipFill>
                      <a:blip r:embed="rId7"/>
                      <a:stretch>
                        <a:fillRect/>
                      </a:stretch>
                    </p:blipFill>
                    <p:spPr>
                      <a:xfrm>
                        <a:off x="5433441" y="1476376"/>
                        <a:ext cx="2243138" cy="741363"/>
                      </a:xfrm>
                      <a:prstGeom prst="rect">
                        <a:avLst/>
                      </a:prstGeom>
                    </p:spPr>
                  </p:pic>
                </p:oleObj>
              </mc:Fallback>
            </mc:AlternateContent>
          </a:graphicData>
        </a:graphic>
      </p:graphicFrame>
      <p:graphicFrame>
        <p:nvGraphicFramePr>
          <p:cNvPr id="3" name="Table 2"/>
          <p:cNvGraphicFramePr>
            <a:graphicFrameLocks noGrp="1"/>
          </p:cNvGraphicFramePr>
          <p:nvPr>
            <p:extLst/>
          </p:nvPr>
        </p:nvGraphicFramePr>
        <p:xfrm>
          <a:off x="9170895" y="4946573"/>
          <a:ext cx="2737091" cy="1925948"/>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81330">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08473">
                <a:tc>
                  <a:txBody>
                    <a:bodyPr/>
                    <a:lstStyle/>
                    <a:p>
                      <a:pPr algn="ctr"/>
                      <a:r>
                        <a:rPr lang="en-US" i="1" dirty="0"/>
                        <a:t>C\T</a:t>
                      </a:r>
                    </a:p>
                  </a:txBody>
                  <a:tcPr/>
                </a:tc>
                <a:tc>
                  <a:txBody>
                    <a:bodyPr/>
                    <a:lstStyle/>
                    <a:p>
                      <a:pPr algn="ctr"/>
                      <a:r>
                        <a:rPr lang="en-US" i="1" dirty="0"/>
                        <a:t>T</a:t>
                      </a:r>
                      <a:r>
                        <a:rPr lang="en-US" i="1" baseline="-25000" dirty="0"/>
                        <a:t>1</a:t>
                      </a:r>
                    </a:p>
                  </a:txBody>
                  <a:tcPr/>
                </a:tc>
                <a:tc>
                  <a:txBody>
                    <a:bodyPr/>
                    <a:lstStyle/>
                    <a:p>
                      <a:pPr algn="ctr"/>
                      <a:r>
                        <a:rPr lang="en-US" i="1" dirty="0"/>
                        <a:t>T</a:t>
                      </a:r>
                      <a:r>
                        <a:rPr lang="en-US" i="1" baseline="-25000" dirty="0"/>
                        <a:t>2</a:t>
                      </a:r>
                    </a:p>
                  </a:txBody>
                  <a:tcPr/>
                </a:tc>
                <a:tc>
                  <a:txBody>
                    <a:bodyPr/>
                    <a:lstStyle/>
                    <a:p>
                      <a:pPr algn="ctr"/>
                      <a:r>
                        <a:rPr lang="en-US" i="1" dirty="0"/>
                        <a:t>T</a:t>
                      </a:r>
                      <a:r>
                        <a:rPr lang="en-US" i="1" baseline="-25000" dirty="0"/>
                        <a:t>3</a:t>
                      </a:r>
                    </a:p>
                  </a:txBody>
                  <a:tcPr/>
                </a:tc>
                <a:tc>
                  <a:txBody>
                    <a:bodyPr/>
                    <a:lstStyle/>
                    <a:p>
                      <a:pPr algn="ctr"/>
                      <a:r>
                        <a:rPr lang="en-US" dirty="0"/>
                        <a:t>Sum</a:t>
                      </a:r>
                    </a:p>
                  </a:txBody>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tc>
                <a:tc>
                  <a:txBody>
                    <a:bodyPr/>
                    <a:lstStyle/>
                    <a:p>
                      <a:pPr algn="ctr"/>
                      <a:r>
                        <a:rPr lang="en-US" dirty="0"/>
                        <a:t>0</a:t>
                      </a:r>
                    </a:p>
                  </a:txBody>
                  <a:tcPr/>
                </a:tc>
                <a:tc>
                  <a:txBody>
                    <a:bodyPr/>
                    <a:lstStyle/>
                    <a:p>
                      <a:pPr algn="ctr"/>
                      <a:r>
                        <a:rPr lang="en-US" dirty="0"/>
                        <a:t>30</a:t>
                      </a:r>
                    </a:p>
                  </a:txBody>
                  <a:tcPr/>
                </a:tc>
                <a:tc>
                  <a:txBody>
                    <a:bodyPr/>
                    <a:lstStyle/>
                    <a:p>
                      <a:pPr algn="ctr"/>
                      <a:r>
                        <a:rPr lang="en-US" dirty="0"/>
                        <a:t>20</a:t>
                      </a:r>
                    </a:p>
                  </a:txBody>
                  <a:tcPr/>
                </a:tc>
                <a:tc>
                  <a:txBody>
                    <a:bodyPr/>
                    <a:lstStyle/>
                    <a:p>
                      <a:pPr algn="ctr"/>
                      <a:r>
                        <a:rPr lang="en-US" dirty="0"/>
                        <a:t>50</a:t>
                      </a:r>
                    </a:p>
                  </a:txBody>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tc>
                <a:tc>
                  <a:txBody>
                    <a:bodyPr/>
                    <a:lstStyle/>
                    <a:p>
                      <a:pPr algn="ctr"/>
                      <a:r>
                        <a:rPr lang="en-US" dirty="0"/>
                        <a:t>0</a:t>
                      </a:r>
                    </a:p>
                  </a:txBody>
                  <a:tcPr/>
                </a:tc>
                <a:tc>
                  <a:txBody>
                    <a:bodyPr/>
                    <a:lstStyle/>
                    <a:p>
                      <a:pPr algn="ctr"/>
                      <a:r>
                        <a:rPr lang="en-US" dirty="0"/>
                        <a:t>20</a:t>
                      </a:r>
                    </a:p>
                  </a:txBody>
                  <a:tcPr/>
                </a:tc>
                <a:tc>
                  <a:txBody>
                    <a:bodyPr/>
                    <a:lstStyle/>
                    <a:p>
                      <a:pPr algn="ctr"/>
                      <a:r>
                        <a:rPr lang="en-US" dirty="0"/>
                        <a:t>5</a:t>
                      </a:r>
                    </a:p>
                  </a:txBody>
                  <a:tcPr/>
                </a:tc>
                <a:tc>
                  <a:txBody>
                    <a:bodyPr/>
                    <a:lstStyle/>
                    <a:p>
                      <a:pPr algn="ctr"/>
                      <a:r>
                        <a:rPr lang="en-US" dirty="0"/>
                        <a:t>25</a:t>
                      </a:r>
                    </a:p>
                  </a:txBody>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tc>
                <a:tc>
                  <a:txBody>
                    <a:bodyPr/>
                    <a:lstStyle/>
                    <a:p>
                      <a:pPr algn="ctr"/>
                      <a:r>
                        <a:rPr lang="en-US" dirty="0"/>
                        <a:t>25</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25</a:t>
                      </a:r>
                    </a:p>
                  </a:txBody>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tc>
                <a:tc>
                  <a:txBody>
                    <a:bodyPr/>
                    <a:lstStyle/>
                    <a:p>
                      <a:pPr algn="ctr"/>
                      <a:r>
                        <a:rPr lang="en-US" dirty="0"/>
                        <a:t>25</a:t>
                      </a:r>
                    </a:p>
                  </a:txBody>
                  <a:tcPr/>
                </a:tc>
                <a:tc>
                  <a:txBody>
                    <a:bodyPr/>
                    <a:lstStyle/>
                    <a:p>
                      <a:pPr algn="ctr"/>
                      <a:r>
                        <a:rPr lang="en-US" dirty="0"/>
                        <a:t>50</a:t>
                      </a:r>
                    </a:p>
                  </a:txBody>
                  <a:tcPr/>
                </a:tc>
                <a:tc>
                  <a:txBody>
                    <a:bodyPr/>
                    <a:lstStyle/>
                    <a:p>
                      <a:pPr algn="ctr"/>
                      <a:r>
                        <a:rPr lang="en-US" dirty="0"/>
                        <a:t>25</a:t>
                      </a:r>
                    </a:p>
                  </a:txBody>
                  <a:tcPr/>
                </a:tc>
                <a:tc>
                  <a:txBody>
                    <a:bodyPr/>
                    <a:lstStyle/>
                    <a:p>
                      <a:pPr algn="ctr"/>
                      <a:r>
                        <a:rPr lang="en-US" dirty="0"/>
                        <a:t>100</a:t>
                      </a:r>
                    </a:p>
                  </a:txBody>
                  <a:tcPr/>
                </a:tc>
                <a:extLst>
                  <a:ext uri="{0D108BD9-81ED-4DB2-BD59-A6C34878D82A}">
                    <a16:rowId xmlns:a16="http://schemas.microsoft.com/office/drawing/2014/main" val="10004"/>
                  </a:ext>
                </a:extLst>
              </a:tr>
            </a:tbl>
          </a:graphicData>
        </a:graphic>
      </p:graphicFrame>
      <p:sp>
        <p:nvSpPr>
          <p:cNvPr id="43" name="Right Arrow 42"/>
          <p:cNvSpPr/>
          <p:nvPr/>
        </p:nvSpPr>
        <p:spPr>
          <a:xfrm rot="1283579">
            <a:off x="8068614" y="4726235"/>
            <a:ext cx="694062" cy="33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nvPr>
        </p:nvGraphicFramePr>
        <p:xfrm>
          <a:off x="4634512" y="5699559"/>
          <a:ext cx="2659063" cy="674688"/>
        </p:xfrm>
        <a:graphic>
          <a:graphicData uri="http://schemas.openxmlformats.org/presentationml/2006/ole">
            <mc:AlternateContent xmlns:mc="http://schemas.openxmlformats.org/markup-compatibility/2006">
              <mc:Choice xmlns:v="urn:schemas-microsoft-com:vml" Requires="v">
                <p:oleObj spid="_x0000_s17617" name="Equation" r:id="rId8" imgW="1549080" imgH="393480" progId="Equation.DSMT4">
                  <p:embed/>
                </p:oleObj>
              </mc:Choice>
              <mc:Fallback>
                <p:oleObj name="Equation" r:id="rId8" imgW="1549080" imgH="393480" progId="Equation.DSMT4">
                  <p:embed/>
                  <p:pic>
                    <p:nvPicPr>
                      <p:cNvPr id="0" name=""/>
                      <p:cNvPicPr/>
                      <p:nvPr/>
                    </p:nvPicPr>
                    <p:blipFill>
                      <a:blip r:embed="rId9"/>
                      <a:stretch>
                        <a:fillRect/>
                      </a:stretch>
                    </p:blipFill>
                    <p:spPr>
                      <a:xfrm>
                        <a:off x="4634512" y="5699559"/>
                        <a:ext cx="2659063" cy="674688"/>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7149596" y="5387869"/>
          <a:ext cx="1765300" cy="585787"/>
        </p:xfrm>
        <a:graphic>
          <a:graphicData uri="http://schemas.openxmlformats.org/presentationml/2006/ole">
            <mc:AlternateContent xmlns:mc="http://schemas.openxmlformats.org/markup-compatibility/2006">
              <mc:Choice xmlns:v="urn:schemas-microsoft-com:vml" Requires="v">
                <p:oleObj spid="_x0000_s17618" name="Equation" r:id="rId10" imgW="1028520" imgH="342720" progId="Equation.DSMT4">
                  <p:embed/>
                </p:oleObj>
              </mc:Choice>
              <mc:Fallback>
                <p:oleObj name="Equation" r:id="rId10" imgW="1028520" imgH="342720" progId="Equation.DSMT4">
                  <p:embed/>
                  <p:pic>
                    <p:nvPicPr>
                      <p:cNvPr id="0" name=""/>
                      <p:cNvPicPr/>
                      <p:nvPr/>
                    </p:nvPicPr>
                    <p:blipFill>
                      <a:blip r:embed="rId11"/>
                      <a:stretch>
                        <a:fillRect/>
                      </a:stretch>
                    </p:blipFill>
                    <p:spPr>
                      <a:xfrm>
                        <a:off x="7149596" y="5387869"/>
                        <a:ext cx="1765300" cy="585787"/>
                      </a:xfrm>
                      <a:prstGeom prst="rect">
                        <a:avLst/>
                      </a:prstGeom>
                    </p:spPr>
                  </p:pic>
                </p:oleObj>
              </mc:Fallback>
            </mc:AlternateContent>
          </a:graphicData>
        </a:graphic>
      </p:graphicFrame>
      <p:grpSp>
        <p:nvGrpSpPr>
          <p:cNvPr id="2" name="Group 1"/>
          <p:cNvGrpSpPr/>
          <p:nvPr/>
        </p:nvGrpSpPr>
        <p:grpSpPr>
          <a:xfrm>
            <a:off x="9313760" y="1117784"/>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90166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62331" y="305482"/>
            <a:ext cx="11203517" cy="609600"/>
          </a:xfrm>
        </p:spPr>
        <p:txBody>
          <a:bodyPr vert="horz" lIns="92075" tIns="46038" rIns="92075" bIns="46038" rtlCol="0" anchor="ctr">
            <a:noAutofit/>
          </a:bodyPr>
          <a:lstStyle/>
          <a:p>
            <a:r>
              <a:rPr lang="en-US" altLang="zh-CN" dirty="0">
                <a:ea typeface="SimSun" panose="02010600030101010101" pitchFamily="2" charset="-122"/>
              </a:rPr>
              <a:t>Matching-Based Measures (II): </a:t>
            </a:r>
            <a:r>
              <a:rPr lang="en-US" altLang="zh-CN" dirty="0">
                <a:solidFill>
                  <a:srgbClr val="000000"/>
                </a:solidFill>
              </a:rPr>
              <a:t>F-Measure</a:t>
            </a:r>
            <a:endParaRPr lang="en-US" altLang="zh-CN" sz="4000" dirty="0">
              <a:ea typeface="SimSun" panose="02010600030101010101" pitchFamily="2" charset="-122"/>
            </a:endParaRPr>
          </a:p>
        </p:txBody>
      </p:sp>
      <p:sp>
        <p:nvSpPr>
          <p:cNvPr id="45" name="Rectangle 3"/>
          <p:cNvSpPr txBox="1">
            <a:spLocks noChangeArrowheads="1"/>
          </p:cNvSpPr>
          <p:nvPr/>
        </p:nvSpPr>
        <p:spPr>
          <a:xfrm>
            <a:off x="538485" y="1196248"/>
            <a:ext cx="8652932"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Precision</a:t>
            </a:r>
            <a:r>
              <a:rPr lang="en-US" altLang="zh-CN" dirty="0">
                <a:solidFill>
                  <a:srgbClr val="000000"/>
                </a:solidFill>
              </a:rPr>
              <a:t>: The fraction of points in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from the majority partition      (i.e., the same as purity), where </a:t>
            </a:r>
            <a:r>
              <a:rPr lang="en-US" altLang="zh-CN" i="1" dirty="0" err="1">
                <a:solidFill>
                  <a:srgbClr val="000000"/>
                </a:solidFill>
              </a:rPr>
              <a:t>j</a:t>
            </a:r>
            <a:r>
              <a:rPr lang="en-US" altLang="zh-CN" i="1" baseline="-25000" dirty="0" err="1">
                <a:solidFill>
                  <a:srgbClr val="000000"/>
                </a:solidFill>
              </a:rPr>
              <a:t>i</a:t>
            </a:r>
            <a:r>
              <a:rPr lang="en-US" altLang="zh-CN" i="1" baseline="-25000" dirty="0">
                <a:solidFill>
                  <a:srgbClr val="000000"/>
                </a:solidFill>
              </a:rPr>
              <a:t> </a:t>
            </a:r>
            <a:r>
              <a:rPr lang="en-US" altLang="zh-CN" dirty="0">
                <a:solidFill>
                  <a:srgbClr val="000000"/>
                </a:solidFill>
              </a:rPr>
              <a:t>is the partition that contains the maximum # of points from </a:t>
            </a:r>
            <a:r>
              <a:rPr lang="en-US" altLang="zh-CN" i="1" dirty="0">
                <a:solidFill>
                  <a:srgbClr val="000000"/>
                </a:solidFill>
              </a:rPr>
              <a:t>C</a:t>
            </a:r>
            <a:r>
              <a:rPr lang="en-US" altLang="zh-CN" i="1" baseline="-25000" dirty="0">
                <a:solidFill>
                  <a:srgbClr val="000000"/>
                </a:solidFill>
              </a:rPr>
              <a:t>i</a:t>
            </a:r>
            <a:endParaRPr lang="en-US" altLang="zh-CN" i="1" dirty="0">
              <a:solidFill>
                <a:srgbClr val="000000"/>
              </a:solidFill>
            </a:endParaRPr>
          </a:p>
          <a:p>
            <a:pPr lvl="1"/>
            <a:r>
              <a:rPr lang="en-US" altLang="zh-CN" dirty="0">
                <a:solidFill>
                  <a:srgbClr val="000000"/>
                </a:solidFill>
              </a:rPr>
              <a:t>Ex. For the green table</a:t>
            </a:r>
          </a:p>
          <a:p>
            <a:pPr lvl="2"/>
            <a:r>
              <a:rPr lang="en-US" altLang="zh-CN" i="1" dirty="0">
                <a:solidFill>
                  <a:srgbClr val="000000"/>
                </a:solidFill>
              </a:rPr>
              <a:t>prec</a:t>
            </a:r>
            <a:r>
              <a:rPr lang="en-US" altLang="zh-CN" i="1" baseline="-25000" dirty="0">
                <a:solidFill>
                  <a:srgbClr val="000000"/>
                </a:solidFill>
              </a:rPr>
              <a:t>1</a:t>
            </a:r>
            <a:r>
              <a:rPr lang="en-US" altLang="zh-CN" dirty="0">
                <a:solidFill>
                  <a:srgbClr val="000000"/>
                </a:solidFill>
              </a:rPr>
              <a:t> </a:t>
            </a:r>
            <a:r>
              <a:rPr lang="en-US" altLang="zh-CN" dirty="0">
                <a:ea typeface="SimSun" panose="02010600030101010101" pitchFamily="2" charset="-122"/>
              </a:rPr>
              <a:t>= 30/50; </a:t>
            </a:r>
            <a:r>
              <a:rPr lang="en-US" altLang="zh-CN" i="1" dirty="0">
                <a:solidFill>
                  <a:srgbClr val="000000"/>
                </a:solidFill>
              </a:rPr>
              <a:t>prec</a:t>
            </a:r>
            <a:r>
              <a:rPr lang="en-US" altLang="zh-CN" i="1" baseline="-25000" dirty="0">
                <a:solidFill>
                  <a:srgbClr val="000000"/>
                </a:solidFill>
              </a:rPr>
              <a:t>2</a:t>
            </a:r>
            <a:r>
              <a:rPr lang="en-US" altLang="zh-CN" dirty="0">
                <a:solidFill>
                  <a:srgbClr val="000000"/>
                </a:solidFill>
              </a:rPr>
              <a:t> </a:t>
            </a:r>
            <a:r>
              <a:rPr lang="en-US" altLang="zh-CN" dirty="0">
                <a:ea typeface="SimSun" panose="02010600030101010101" pitchFamily="2" charset="-122"/>
              </a:rPr>
              <a:t>= 20/25; </a:t>
            </a:r>
            <a:r>
              <a:rPr lang="en-US" altLang="zh-CN" i="1" dirty="0">
                <a:solidFill>
                  <a:srgbClr val="000000"/>
                </a:solidFill>
              </a:rPr>
              <a:t>prec</a:t>
            </a:r>
            <a:r>
              <a:rPr lang="en-US" altLang="zh-CN" i="1" baseline="-25000" dirty="0">
                <a:solidFill>
                  <a:srgbClr val="000000"/>
                </a:solidFill>
              </a:rPr>
              <a:t>3</a:t>
            </a:r>
            <a:r>
              <a:rPr lang="en-US" altLang="zh-CN" dirty="0">
                <a:solidFill>
                  <a:srgbClr val="000000"/>
                </a:solidFill>
              </a:rPr>
              <a:t> </a:t>
            </a:r>
            <a:r>
              <a:rPr lang="en-US" altLang="zh-CN" dirty="0">
                <a:ea typeface="SimSun" panose="02010600030101010101" pitchFamily="2" charset="-122"/>
              </a:rPr>
              <a:t>= 25/25</a:t>
            </a:r>
            <a:endParaRPr lang="en-US" altLang="zh-CN" dirty="0">
              <a:solidFill>
                <a:srgbClr val="000000"/>
              </a:solidFill>
            </a:endParaRPr>
          </a:p>
          <a:p>
            <a:r>
              <a:rPr lang="en-US" altLang="zh-CN" b="1" dirty="0">
                <a:solidFill>
                  <a:srgbClr val="000000"/>
                </a:solidFill>
              </a:rPr>
              <a:t>Recall</a:t>
            </a:r>
            <a:r>
              <a:rPr lang="en-US" altLang="zh-CN" dirty="0">
                <a:solidFill>
                  <a:srgbClr val="000000"/>
                </a:solidFill>
              </a:rPr>
              <a:t>:  The fraction of point in partition      shared in common with cluster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where </a:t>
            </a:r>
          </a:p>
          <a:p>
            <a:pPr lvl="1"/>
            <a:r>
              <a:rPr lang="en-US" altLang="zh-CN" dirty="0">
                <a:solidFill>
                  <a:srgbClr val="000000"/>
                </a:solidFill>
              </a:rPr>
              <a:t>Ex. For the green table</a:t>
            </a:r>
          </a:p>
          <a:p>
            <a:pPr lvl="2"/>
            <a:r>
              <a:rPr lang="en-US" altLang="zh-CN" i="1" dirty="0">
                <a:solidFill>
                  <a:srgbClr val="000000"/>
                </a:solidFill>
              </a:rPr>
              <a:t>recall</a:t>
            </a:r>
            <a:r>
              <a:rPr lang="en-US" altLang="zh-CN" i="1" baseline="-25000" dirty="0">
                <a:solidFill>
                  <a:srgbClr val="000000"/>
                </a:solidFill>
              </a:rPr>
              <a:t>1</a:t>
            </a:r>
            <a:r>
              <a:rPr lang="en-US" altLang="zh-CN" dirty="0">
                <a:solidFill>
                  <a:srgbClr val="000000"/>
                </a:solidFill>
              </a:rPr>
              <a:t> = 30/35; </a:t>
            </a:r>
            <a:r>
              <a:rPr lang="en-US" altLang="zh-CN" i="1" dirty="0">
                <a:solidFill>
                  <a:srgbClr val="000000"/>
                </a:solidFill>
              </a:rPr>
              <a:t>recall</a:t>
            </a:r>
            <a:r>
              <a:rPr lang="en-US" altLang="zh-CN" i="1" baseline="-25000" dirty="0">
                <a:solidFill>
                  <a:srgbClr val="000000"/>
                </a:solidFill>
              </a:rPr>
              <a:t>2</a:t>
            </a:r>
            <a:r>
              <a:rPr lang="en-US" altLang="zh-CN" dirty="0">
                <a:solidFill>
                  <a:srgbClr val="000000"/>
                </a:solidFill>
              </a:rPr>
              <a:t> = 20/40; </a:t>
            </a:r>
            <a:r>
              <a:rPr lang="en-US" altLang="zh-CN" i="1" dirty="0">
                <a:solidFill>
                  <a:srgbClr val="000000"/>
                </a:solidFill>
              </a:rPr>
              <a:t>recall</a:t>
            </a:r>
            <a:r>
              <a:rPr lang="en-US" altLang="zh-CN" i="1" baseline="-25000" dirty="0">
                <a:solidFill>
                  <a:srgbClr val="000000"/>
                </a:solidFill>
              </a:rPr>
              <a:t>3</a:t>
            </a:r>
            <a:r>
              <a:rPr lang="en-US" altLang="zh-CN" dirty="0">
                <a:solidFill>
                  <a:srgbClr val="000000"/>
                </a:solidFill>
              </a:rPr>
              <a:t> = 25/25</a:t>
            </a:r>
          </a:p>
          <a:p>
            <a:r>
              <a:rPr lang="en-US" altLang="zh-CN" b="1" dirty="0">
                <a:solidFill>
                  <a:srgbClr val="000000"/>
                </a:solidFill>
              </a:rPr>
              <a:t>F-measure</a:t>
            </a:r>
            <a:r>
              <a:rPr lang="en-US" altLang="zh-CN" dirty="0">
                <a:solidFill>
                  <a:srgbClr val="000000"/>
                </a:solidFill>
              </a:rPr>
              <a:t> for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The harmonic means of </a:t>
            </a:r>
            <a:r>
              <a:rPr lang="en-US" altLang="zh-CN" i="1" dirty="0" err="1">
                <a:solidFill>
                  <a:srgbClr val="000000"/>
                </a:solidFill>
              </a:rPr>
              <a:t>prec</a:t>
            </a:r>
            <a:r>
              <a:rPr lang="en-US" altLang="zh-CN" i="1" baseline="-25000" dirty="0" err="1">
                <a:solidFill>
                  <a:srgbClr val="000000"/>
                </a:solidFill>
              </a:rPr>
              <a:t>i</a:t>
            </a:r>
            <a:r>
              <a:rPr lang="en-US" altLang="zh-CN" dirty="0">
                <a:solidFill>
                  <a:srgbClr val="000000"/>
                </a:solidFill>
              </a:rPr>
              <a:t> and </a:t>
            </a:r>
            <a:r>
              <a:rPr lang="en-US" altLang="zh-CN" i="1" dirty="0" err="1">
                <a:solidFill>
                  <a:srgbClr val="000000"/>
                </a:solidFill>
              </a:rPr>
              <a:t>recall</a:t>
            </a:r>
            <a:r>
              <a:rPr lang="en-US" altLang="zh-CN" i="1" baseline="-25000" dirty="0" err="1">
                <a:solidFill>
                  <a:srgbClr val="000000"/>
                </a:solidFill>
              </a:rPr>
              <a:t>i</a:t>
            </a:r>
            <a:r>
              <a:rPr lang="en-US" altLang="zh-CN" dirty="0">
                <a:solidFill>
                  <a:srgbClr val="000000"/>
                </a:solidFill>
              </a:rPr>
              <a:t>:</a:t>
            </a:r>
          </a:p>
          <a:p>
            <a:r>
              <a:rPr lang="en-US" altLang="zh-CN" dirty="0">
                <a:solidFill>
                  <a:srgbClr val="000000"/>
                </a:solidFill>
              </a:rPr>
              <a:t>F-measure for clustering </a:t>
            </a:r>
            <a:r>
              <a:rPr lang="en-US" altLang="zh-CN" i="1" dirty="0">
                <a:solidFill>
                  <a:srgbClr val="000000"/>
                </a:solidFill>
              </a:rPr>
              <a:t>C</a:t>
            </a:r>
            <a:r>
              <a:rPr lang="en-US" altLang="zh-CN" dirty="0">
                <a:solidFill>
                  <a:srgbClr val="000000"/>
                </a:solidFill>
              </a:rPr>
              <a:t>: average of all clusters:</a:t>
            </a:r>
          </a:p>
          <a:p>
            <a:pPr lvl="1"/>
            <a:r>
              <a:rPr lang="en-US" altLang="zh-CN" dirty="0">
                <a:solidFill>
                  <a:srgbClr val="000000"/>
                </a:solidFill>
              </a:rPr>
              <a:t>Ex. For the green table</a:t>
            </a:r>
          </a:p>
          <a:p>
            <a:pPr lvl="2"/>
            <a:r>
              <a:rPr lang="en-US" altLang="zh-CN" i="1" dirty="0">
                <a:solidFill>
                  <a:srgbClr val="000000"/>
                </a:solidFill>
              </a:rPr>
              <a:t>F</a:t>
            </a:r>
            <a:r>
              <a:rPr lang="en-US" altLang="zh-CN" i="1" baseline="-25000" dirty="0">
                <a:solidFill>
                  <a:srgbClr val="000000"/>
                </a:solidFill>
              </a:rPr>
              <a:t>1</a:t>
            </a:r>
            <a:r>
              <a:rPr lang="en-US" altLang="zh-CN" dirty="0">
                <a:solidFill>
                  <a:srgbClr val="000000"/>
                </a:solidFill>
              </a:rPr>
              <a:t> = 60/85; </a:t>
            </a:r>
            <a:r>
              <a:rPr lang="en-US" altLang="zh-CN" i="1" dirty="0">
                <a:solidFill>
                  <a:srgbClr val="000000"/>
                </a:solidFill>
              </a:rPr>
              <a:t>F</a:t>
            </a:r>
            <a:r>
              <a:rPr lang="en-US" altLang="zh-CN" i="1" baseline="-25000" dirty="0">
                <a:solidFill>
                  <a:srgbClr val="000000"/>
                </a:solidFill>
              </a:rPr>
              <a:t>2</a:t>
            </a:r>
            <a:r>
              <a:rPr lang="en-US" altLang="zh-CN" i="1" dirty="0">
                <a:solidFill>
                  <a:srgbClr val="000000"/>
                </a:solidFill>
              </a:rPr>
              <a:t> </a:t>
            </a:r>
            <a:r>
              <a:rPr lang="en-US" altLang="zh-CN" dirty="0">
                <a:solidFill>
                  <a:srgbClr val="000000"/>
                </a:solidFill>
              </a:rPr>
              <a:t>= 40/65; </a:t>
            </a:r>
            <a:r>
              <a:rPr lang="en-US" altLang="zh-CN" i="1" dirty="0">
                <a:solidFill>
                  <a:srgbClr val="000000"/>
                </a:solidFill>
              </a:rPr>
              <a:t>F</a:t>
            </a:r>
            <a:r>
              <a:rPr lang="en-US" altLang="zh-CN" i="1" baseline="-25000" dirty="0">
                <a:solidFill>
                  <a:srgbClr val="000000"/>
                </a:solidFill>
              </a:rPr>
              <a:t>3</a:t>
            </a:r>
            <a:r>
              <a:rPr lang="en-US" altLang="zh-CN" dirty="0">
                <a:solidFill>
                  <a:srgbClr val="000000"/>
                </a:solidFill>
              </a:rPr>
              <a:t> = 1; </a:t>
            </a:r>
            <a:r>
              <a:rPr lang="en-US" altLang="zh-CN" i="1" dirty="0">
                <a:solidFill>
                  <a:srgbClr val="000000"/>
                </a:solidFill>
              </a:rPr>
              <a:t>F</a:t>
            </a:r>
            <a:r>
              <a:rPr lang="en-US" altLang="zh-CN" dirty="0">
                <a:solidFill>
                  <a:srgbClr val="000000"/>
                </a:solidFill>
              </a:rPr>
              <a:t> = 0.774</a:t>
            </a:r>
          </a:p>
        </p:txBody>
      </p:sp>
      <p:graphicFrame>
        <p:nvGraphicFramePr>
          <p:cNvPr id="47" name="Object 46"/>
          <p:cNvGraphicFramePr>
            <a:graphicFrameLocks noChangeAspect="1"/>
          </p:cNvGraphicFramePr>
          <p:nvPr>
            <p:extLst/>
          </p:nvPr>
        </p:nvGraphicFramePr>
        <p:xfrm>
          <a:off x="5948259" y="2007968"/>
          <a:ext cx="3045572" cy="922404"/>
        </p:xfrm>
        <a:graphic>
          <a:graphicData uri="http://schemas.openxmlformats.org/presentationml/2006/ole">
            <mc:AlternateContent xmlns:mc="http://schemas.openxmlformats.org/markup-compatibility/2006">
              <mc:Choice xmlns:v="urn:schemas-microsoft-com:vml" Requires="v">
                <p:oleObj spid="_x0000_s18792" name="Equation" r:id="rId4" imgW="1549080" imgH="457200" progId="Equation.DSMT4">
                  <p:embed/>
                </p:oleObj>
              </mc:Choice>
              <mc:Fallback>
                <p:oleObj name="Equation" r:id="rId4" imgW="1549080" imgH="457200" progId="Equation.DSMT4">
                  <p:embed/>
                  <p:pic>
                    <p:nvPicPr>
                      <p:cNvPr id="0" name=""/>
                      <p:cNvPicPr/>
                      <p:nvPr/>
                    </p:nvPicPr>
                    <p:blipFill>
                      <a:blip r:embed="rId5"/>
                      <a:stretch>
                        <a:fillRect/>
                      </a:stretch>
                    </p:blipFill>
                    <p:spPr>
                      <a:xfrm>
                        <a:off x="5948259" y="2007968"/>
                        <a:ext cx="3045572" cy="922404"/>
                      </a:xfrm>
                      <a:prstGeom prst="rect">
                        <a:avLst/>
                      </a:prstGeom>
                    </p:spPr>
                  </p:pic>
                </p:oleObj>
              </mc:Fallback>
            </mc:AlternateContent>
          </a:graphicData>
        </a:graphic>
      </p:graphicFrame>
      <p:graphicFrame>
        <p:nvGraphicFramePr>
          <p:cNvPr id="48" name="Table 47"/>
          <p:cNvGraphicFramePr>
            <a:graphicFrameLocks noGrp="1"/>
          </p:cNvGraphicFramePr>
          <p:nvPr>
            <p:extLst/>
          </p:nvPr>
        </p:nvGraphicFramePr>
        <p:xfrm>
          <a:off x="9083611" y="2971695"/>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graphicFrame>
        <p:nvGraphicFramePr>
          <p:cNvPr id="49" name="Object 48"/>
          <p:cNvGraphicFramePr>
            <a:graphicFrameLocks noChangeAspect="1"/>
          </p:cNvGraphicFramePr>
          <p:nvPr>
            <p:extLst/>
          </p:nvPr>
        </p:nvGraphicFramePr>
        <p:xfrm>
          <a:off x="8904051" y="1242094"/>
          <a:ext cx="327025" cy="423863"/>
        </p:xfrm>
        <a:graphic>
          <a:graphicData uri="http://schemas.openxmlformats.org/presentationml/2006/ole">
            <mc:AlternateContent xmlns:mc="http://schemas.openxmlformats.org/markup-compatibility/2006">
              <mc:Choice xmlns:v="urn:schemas-microsoft-com:vml" Requires="v">
                <p:oleObj spid="_x0000_s18793" name="Equation" r:id="rId6" imgW="190440" imgH="241200" progId="Equation.DSMT4">
                  <p:embed/>
                </p:oleObj>
              </mc:Choice>
              <mc:Fallback>
                <p:oleObj name="Equation" r:id="rId6" imgW="190440" imgH="241200" progId="Equation.DSMT4">
                  <p:embed/>
                  <p:pic>
                    <p:nvPicPr>
                      <p:cNvPr id="0" name=""/>
                      <p:cNvPicPr/>
                      <p:nvPr/>
                    </p:nvPicPr>
                    <p:blipFill>
                      <a:blip r:embed="rId7"/>
                      <a:stretch>
                        <a:fillRect/>
                      </a:stretch>
                    </p:blipFill>
                    <p:spPr>
                      <a:xfrm>
                        <a:off x="8904051" y="1242094"/>
                        <a:ext cx="327025" cy="423863"/>
                      </a:xfrm>
                      <a:prstGeom prst="rect">
                        <a:avLst/>
                      </a:prstGeom>
                    </p:spPr>
                  </p:pic>
                </p:oleObj>
              </mc:Fallback>
            </mc:AlternateContent>
          </a:graphicData>
        </a:graphic>
      </p:graphicFrame>
      <p:graphicFrame>
        <p:nvGraphicFramePr>
          <p:cNvPr id="51" name="Object 50"/>
          <p:cNvGraphicFramePr>
            <a:graphicFrameLocks noChangeAspect="1"/>
          </p:cNvGraphicFramePr>
          <p:nvPr>
            <p:extLst/>
          </p:nvPr>
        </p:nvGraphicFramePr>
        <p:xfrm>
          <a:off x="5964090" y="3311429"/>
          <a:ext cx="327025" cy="423863"/>
        </p:xfrm>
        <a:graphic>
          <a:graphicData uri="http://schemas.openxmlformats.org/presentationml/2006/ole">
            <mc:AlternateContent xmlns:mc="http://schemas.openxmlformats.org/markup-compatibility/2006">
              <mc:Choice xmlns:v="urn:schemas-microsoft-com:vml" Requires="v">
                <p:oleObj spid="_x0000_s18794" name="Equation" r:id="rId8" imgW="190440" imgH="241200" progId="Equation.DSMT4">
                  <p:embed/>
                </p:oleObj>
              </mc:Choice>
              <mc:Fallback>
                <p:oleObj name="Equation" r:id="rId8" imgW="190440" imgH="241200" progId="Equation.DSMT4">
                  <p:embed/>
                  <p:pic>
                    <p:nvPicPr>
                      <p:cNvPr id="0" name=""/>
                      <p:cNvPicPr/>
                      <p:nvPr/>
                    </p:nvPicPr>
                    <p:blipFill>
                      <a:blip r:embed="rId7"/>
                      <a:stretch>
                        <a:fillRect/>
                      </a:stretch>
                    </p:blipFill>
                    <p:spPr>
                      <a:xfrm>
                        <a:off x="5964090" y="3311429"/>
                        <a:ext cx="327025" cy="423863"/>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6008158" y="3603921"/>
          <a:ext cx="2574591" cy="1024855"/>
        </p:xfrm>
        <a:graphic>
          <a:graphicData uri="http://schemas.openxmlformats.org/presentationml/2006/ole">
            <mc:AlternateContent xmlns:mc="http://schemas.openxmlformats.org/markup-compatibility/2006">
              <mc:Choice xmlns:v="urn:schemas-microsoft-com:vml" Requires="v">
                <p:oleObj spid="_x0000_s18795" name="Equation" r:id="rId9" imgW="1244520" imgH="482400" progId="Equation.DSMT4">
                  <p:embed/>
                </p:oleObj>
              </mc:Choice>
              <mc:Fallback>
                <p:oleObj name="Equation" r:id="rId9" imgW="1244520" imgH="482400" progId="Equation.DSMT4">
                  <p:embed/>
                  <p:pic>
                    <p:nvPicPr>
                      <p:cNvPr id="0" name=""/>
                      <p:cNvPicPr/>
                      <p:nvPr/>
                    </p:nvPicPr>
                    <p:blipFill>
                      <a:blip r:embed="rId10"/>
                      <a:stretch>
                        <a:fillRect/>
                      </a:stretch>
                    </p:blipFill>
                    <p:spPr>
                      <a:xfrm>
                        <a:off x="6008158" y="3603921"/>
                        <a:ext cx="2574591" cy="1024855"/>
                      </a:xfrm>
                      <a:prstGeom prst="rect">
                        <a:avLst/>
                      </a:prstGeom>
                    </p:spPr>
                  </p:pic>
                </p:oleObj>
              </mc:Fallback>
            </mc:AlternateContent>
          </a:graphicData>
        </a:graphic>
      </p:graphicFrame>
      <p:graphicFrame>
        <p:nvGraphicFramePr>
          <p:cNvPr id="53" name="Object 52"/>
          <p:cNvGraphicFramePr>
            <a:graphicFrameLocks noChangeAspect="1"/>
          </p:cNvGraphicFramePr>
          <p:nvPr>
            <p:extLst/>
          </p:nvPr>
        </p:nvGraphicFramePr>
        <p:xfrm>
          <a:off x="3721314" y="3635807"/>
          <a:ext cx="1146596" cy="434975"/>
        </p:xfrm>
        <a:graphic>
          <a:graphicData uri="http://schemas.openxmlformats.org/presentationml/2006/ole">
            <mc:AlternateContent xmlns:mc="http://schemas.openxmlformats.org/markup-compatibility/2006">
              <mc:Choice xmlns:v="urn:schemas-microsoft-com:vml" Requires="v">
                <p:oleObj spid="_x0000_s18796" name="Equation" r:id="rId11" imgW="609480" imgH="241200" progId="Equation.DSMT4">
                  <p:embed/>
                </p:oleObj>
              </mc:Choice>
              <mc:Fallback>
                <p:oleObj name="Equation" r:id="rId11" imgW="609480" imgH="241200" progId="Equation.DSMT4">
                  <p:embed/>
                  <p:pic>
                    <p:nvPicPr>
                      <p:cNvPr id="0" name=""/>
                      <p:cNvPicPr/>
                      <p:nvPr/>
                    </p:nvPicPr>
                    <p:blipFill>
                      <a:blip r:embed="rId12"/>
                      <a:stretch>
                        <a:fillRect/>
                      </a:stretch>
                    </p:blipFill>
                    <p:spPr>
                      <a:xfrm>
                        <a:off x="3721314" y="3635807"/>
                        <a:ext cx="1146596" cy="434975"/>
                      </a:xfrm>
                      <a:prstGeom prst="rect">
                        <a:avLst/>
                      </a:prstGeom>
                    </p:spPr>
                  </p:pic>
                </p:oleObj>
              </mc:Fallback>
            </mc:AlternateContent>
          </a:graphicData>
        </a:graphic>
      </p:graphicFrame>
      <p:graphicFrame>
        <p:nvGraphicFramePr>
          <p:cNvPr id="54" name="Object 53"/>
          <p:cNvGraphicFramePr>
            <a:graphicFrameLocks noChangeAspect="1"/>
          </p:cNvGraphicFramePr>
          <p:nvPr>
            <p:extLst/>
          </p:nvPr>
        </p:nvGraphicFramePr>
        <p:xfrm>
          <a:off x="8196827" y="4809239"/>
          <a:ext cx="1280398" cy="793036"/>
        </p:xfrm>
        <a:graphic>
          <a:graphicData uri="http://schemas.openxmlformats.org/presentationml/2006/ole">
            <mc:AlternateContent xmlns:mc="http://schemas.openxmlformats.org/markup-compatibility/2006">
              <mc:Choice xmlns:v="urn:schemas-microsoft-com:vml" Requires="v">
                <p:oleObj spid="_x0000_s18797" name="Equation" r:id="rId13" imgW="799920" imgH="482400" progId="Equation.DSMT4">
                  <p:embed/>
                </p:oleObj>
              </mc:Choice>
              <mc:Fallback>
                <p:oleObj name="Equation" r:id="rId13" imgW="799920" imgH="482400" progId="Equation.DSMT4">
                  <p:embed/>
                  <p:pic>
                    <p:nvPicPr>
                      <p:cNvPr id="0" name=""/>
                      <p:cNvPicPr/>
                      <p:nvPr/>
                    </p:nvPicPr>
                    <p:blipFill>
                      <a:blip r:embed="rId14"/>
                      <a:stretch>
                        <a:fillRect/>
                      </a:stretch>
                    </p:blipFill>
                    <p:spPr>
                      <a:xfrm>
                        <a:off x="8196827" y="4809239"/>
                        <a:ext cx="1280398" cy="793036"/>
                      </a:xfrm>
                      <a:prstGeom prst="rect">
                        <a:avLst/>
                      </a:prstGeom>
                    </p:spPr>
                  </p:pic>
                </p:oleObj>
              </mc:Fallback>
            </mc:AlternateContent>
          </a:graphicData>
        </a:graphic>
      </p:graphicFrame>
      <p:graphicFrame>
        <p:nvGraphicFramePr>
          <p:cNvPr id="55" name="Object 54"/>
          <p:cNvGraphicFramePr>
            <a:graphicFrameLocks noChangeAspect="1"/>
          </p:cNvGraphicFramePr>
          <p:nvPr>
            <p:extLst/>
          </p:nvPr>
        </p:nvGraphicFramePr>
        <p:xfrm>
          <a:off x="7182811" y="5428659"/>
          <a:ext cx="1256718" cy="758527"/>
        </p:xfrm>
        <a:graphic>
          <a:graphicData uri="http://schemas.openxmlformats.org/presentationml/2006/ole">
            <mc:AlternateContent xmlns:mc="http://schemas.openxmlformats.org/markup-compatibility/2006">
              <mc:Choice xmlns:v="urn:schemas-microsoft-com:vml" Requires="v">
                <p:oleObj spid="_x0000_s18798" name="Equation" r:id="rId15" imgW="736560" imgH="431640" progId="Equation.DSMT4">
                  <p:embed/>
                </p:oleObj>
              </mc:Choice>
              <mc:Fallback>
                <p:oleObj name="Equation" r:id="rId15" imgW="736560" imgH="431640" progId="Equation.DSMT4">
                  <p:embed/>
                  <p:pic>
                    <p:nvPicPr>
                      <p:cNvPr id="0" name=""/>
                      <p:cNvPicPr/>
                      <p:nvPr/>
                    </p:nvPicPr>
                    <p:blipFill>
                      <a:blip r:embed="rId16"/>
                      <a:stretch>
                        <a:fillRect/>
                      </a:stretch>
                    </p:blipFill>
                    <p:spPr>
                      <a:xfrm>
                        <a:off x="7182811" y="5428659"/>
                        <a:ext cx="1256718" cy="758527"/>
                      </a:xfrm>
                      <a:prstGeom prst="rect">
                        <a:avLst/>
                      </a:prstGeom>
                    </p:spPr>
                  </p:pic>
                </p:oleObj>
              </mc:Fallback>
            </mc:AlternateContent>
          </a:graphicData>
        </a:graphic>
      </p:graphicFrame>
      <p:grpSp>
        <p:nvGrpSpPr>
          <p:cNvPr id="56" name="Group 55"/>
          <p:cNvGrpSpPr/>
          <p:nvPr/>
        </p:nvGrpSpPr>
        <p:grpSpPr>
          <a:xfrm>
            <a:off x="9313760" y="1117784"/>
            <a:ext cx="2094138" cy="1828863"/>
            <a:chOff x="9313760" y="1117784"/>
            <a:chExt cx="2094138" cy="1828863"/>
          </a:xfrm>
        </p:grpSpPr>
        <p:grpSp>
          <p:nvGrpSpPr>
            <p:cNvPr id="57" name="Group 47"/>
            <p:cNvGrpSpPr>
              <a:grpSpLocks/>
            </p:cNvGrpSpPr>
            <p:nvPr/>
          </p:nvGrpSpPr>
          <p:grpSpPr bwMode="auto">
            <a:xfrm>
              <a:off x="9350499" y="1117784"/>
              <a:ext cx="2057399" cy="1237140"/>
              <a:chOff x="6781800" y="1284661"/>
              <a:chExt cx="2042907" cy="1191839"/>
            </a:xfrm>
          </p:grpSpPr>
          <p:sp>
            <p:nvSpPr>
              <p:cNvPr id="68"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00"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8" name="TextBox 57"/>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9"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60"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1"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62"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5"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67"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304120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057" y="3194917"/>
            <a:ext cx="5643563"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0" y="-1"/>
            <a:ext cx="12192000" cy="1105793"/>
          </a:xfrm>
        </p:spPr>
        <p:txBody>
          <a:bodyPr vert="horz" lIns="92075" tIns="46038" rIns="92075" bIns="46038" rtlCol="0" anchor="ctr">
            <a:noAutofit/>
          </a:bodyPr>
          <a:lstStyle/>
          <a:p>
            <a:r>
              <a:rPr lang="en-US" altLang="zh-CN" dirty="0">
                <a:ea typeface="SimSun" panose="02010600030101010101" pitchFamily="2" charset="-122"/>
              </a:rPr>
              <a:t>Entropy-Based Measures (I): Conditional Entropy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90" y="1133709"/>
            <a:ext cx="8829596" cy="5411948"/>
          </a:xfrm>
        </p:spPr>
        <p:txBody>
          <a:bodyPr vert="horz" lIns="92075" tIns="46038" rIns="92075" bIns="46038" rtlCol="0">
            <a:noAutofit/>
          </a:bodyPr>
          <a:lstStyle/>
          <a:p>
            <a:pPr>
              <a:defRPr/>
            </a:pPr>
            <a:r>
              <a:rPr lang="en-US" altLang="zh-CN" b="1" dirty="0">
                <a:ea typeface="SimSun" pitchFamily="2" charset="-122"/>
              </a:rPr>
              <a:t>Entropy of clustering </a:t>
            </a:r>
            <a:r>
              <a:rPr lang="en-US" altLang="zh-CN" i="1" dirty="0">
                <a:ea typeface="SimSun" pitchFamily="2" charset="-122"/>
              </a:rPr>
              <a:t>C</a:t>
            </a:r>
            <a:r>
              <a:rPr lang="en-US" altLang="zh-CN" dirty="0">
                <a:ea typeface="SimSun" pitchFamily="2" charset="-122"/>
              </a:rPr>
              <a:t>:</a:t>
            </a:r>
          </a:p>
          <a:p>
            <a:pPr>
              <a:defRPr/>
            </a:pPr>
            <a:endParaRPr lang="en-US" altLang="zh-CN" dirty="0">
              <a:ea typeface="SimSun" pitchFamily="2" charset="-122"/>
            </a:endParaRPr>
          </a:p>
          <a:p>
            <a:pPr>
              <a:defRPr/>
            </a:pPr>
            <a:r>
              <a:rPr lang="en-US" altLang="zh-CN" b="1" dirty="0">
                <a:ea typeface="SimSun" pitchFamily="2" charset="-122"/>
              </a:rPr>
              <a:t>Entropy of partitioning </a:t>
            </a:r>
            <a:r>
              <a:rPr lang="en-US" altLang="zh-CN" i="1" dirty="0">
                <a:ea typeface="SimSun" pitchFamily="2" charset="-122"/>
              </a:rPr>
              <a:t>T</a:t>
            </a:r>
            <a:r>
              <a:rPr lang="en-US" altLang="zh-CN" dirty="0">
                <a:ea typeface="SimSun" pitchFamily="2" charset="-122"/>
              </a:rPr>
              <a:t>:</a:t>
            </a:r>
          </a:p>
          <a:p>
            <a:pPr>
              <a:defRPr/>
            </a:pPr>
            <a:r>
              <a:rPr lang="en-US" altLang="zh-CN" b="1" dirty="0">
                <a:ea typeface="SimSun" pitchFamily="2" charset="-122"/>
              </a:rPr>
              <a:t>Entropy of </a:t>
            </a:r>
            <a:r>
              <a:rPr lang="en-US" altLang="zh-CN" b="1" i="1" dirty="0">
                <a:ea typeface="SimSun" pitchFamily="2" charset="-122"/>
              </a:rPr>
              <a:t>T</a:t>
            </a:r>
            <a:r>
              <a:rPr lang="en-US" altLang="zh-CN" b="1" dirty="0">
                <a:ea typeface="SimSun" pitchFamily="2" charset="-122"/>
              </a:rPr>
              <a:t> with respect to cluster </a:t>
            </a:r>
            <a:r>
              <a:rPr lang="en-US" altLang="zh-CN" i="1" dirty="0">
                <a:ea typeface="SimSun" pitchFamily="2" charset="-122"/>
              </a:rPr>
              <a:t>C</a:t>
            </a:r>
            <a:r>
              <a:rPr lang="en-US" altLang="zh-CN" i="1" baseline="-25000" dirty="0">
                <a:ea typeface="SimSun" pitchFamily="2" charset="-122"/>
              </a:rPr>
              <a:t>i</a:t>
            </a:r>
            <a:r>
              <a:rPr lang="en-US" altLang="zh-CN" dirty="0">
                <a:ea typeface="SimSun" pitchFamily="2" charset="-122"/>
              </a:rPr>
              <a:t>:</a:t>
            </a:r>
          </a:p>
          <a:p>
            <a:pPr>
              <a:defRPr/>
            </a:pPr>
            <a:r>
              <a:rPr lang="en-US" altLang="zh-CN" b="1" dirty="0">
                <a:ea typeface="SimSun" pitchFamily="2" charset="-122"/>
              </a:rPr>
              <a:t>Conditional entropy of </a:t>
            </a:r>
            <a:r>
              <a:rPr lang="en-US" altLang="zh-CN" b="1" i="1" dirty="0">
                <a:ea typeface="SimSun" pitchFamily="2" charset="-122"/>
              </a:rPr>
              <a:t>T</a:t>
            </a:r>
            <a:r>
              <a:rPr lang="en-US" altLang="zh-CN" b="1" dirty="0">
                <a:ea typeface="SimSun" pitchFamily="2" charset="-122"/>
              </a:rPr>
              <a:t> with respect to</a:t>
            </a:r>
          </a:p>
          <a:p>
            <a:pPr marL="457200" lvl="1" indent="0">
              <a:buNone/>
              <a:defRPr/>
            </a:pPr>
            <a:r>
              <a:rPr lang="en-US" altLang="zh-CN" b="1" dirty="0">
                <a:ea typeface="SimSun" pitchFamily="2" charset="-122"/>
              </a:rPr>
              <a:t>clustering </a:t>
            </a:r>
            <a:r>
              <a:rPr lang="en-US" altLang="zh-CN" i="1" dirty="0">
                <a:ea typeface="SimSun" pitchFamily="2" charset="-122"/>
              </a:rPr>
              <a:t>C</a:t>
            </a:r>
            <a:r>
              <a:rPr lang="en-US" altLang="zh-CN" dirty="0">
                <a:ea typeface="SimSun" pitchFamily="2" charset="-122"/>
              </a:rPr>
              <a:t>:</a:t>
            </a:r>
          </a:p>
          <a:p>
            <a:pPr lvl="1">
              <a:defRPr/>
            </a:pPr>
            <a:r>
              <a:rPr lang="en-US" altLang="zh-CN" dirty="0">
                <a:ea typeface="SimSun" pitchFamily="2" charset="-122"/>
              </a:rPr>
              <a:t>The more a cluster’s members are split into different partitions, the higher the conditional entropy</a:t>
            </a:r>
          </a:p>
          <a:p>
            <a:pPr lvl="1">
              <a:defRPr/>
            </a:pPr>
            <a:r>
              <a:rPr lang="en-US" altLang="zh-CN" dirty="0">
                <a:ea typeface="SimSun" pitchFamily="2" charset="-122"/>
              </a:rPr>
              <a:t>For a perfect clustering, the conditional entropy value is 0, where the worst possible conditional entropy value is </a:t>
            </a:r>
            <a:r>
              <a:rPr lang="en-US" altLang="zh-CN" i="1" dirty="0">
                <a:ea typeface="SimSun" pitchFamily="2" charset="-122"/>
              </a:rPr>
              <a:t>log k</a:t>
            </a: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589" y="1176714"/>
            <a:ext cx="2508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076" y="1890430"/>
            <a:ext cx="2290762" cy="67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0525" y="2375240"/>
            <a:ext cx="3262312"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782" y="5387747"/>
            <a:ext cx="7878762"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4995" y="6060847"/>
            <a:ext cx="5981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nvPr>
        </p:nvGraphicFramePr>
        <p:xfrm>
          <a:off x="7116984" y="1170721"/>
          <a:ext cx="3594575" cy="538318"/>
        </p:xfrm>
        <a:graphic>
          <a:graphicData uri="http://schemas.openxmlformats.org/presentationml/2006/ole">
            <mc:AlternateContent xmlns:mc="http://schemas.openxmlformats.org/markup-compatibility/2006">
              <mc:Choice xmlns:v="urn:schemas-microsoft-com:vml" Requires="v">
                <p:oleObj spid="_x0000_s19510" name="Equation" r:id="rId10" imgW="2628720" imgH="393480" progId="Equation.DSMT4">
                  <p:embed/>
                </p:oleObj>
              </mc:Choice>
              <mc:Fallback>
                <p:oleObj name="Equation" r:id="rId10" imgW="2628720" imgH="393480" progId="Equation.DSMT4">
                  <p:embed/>
                  <p:pic>
                    <p:nvPicPr>
                      <p:cNvPr id="0" name=""/>
                      <p:cNvPicPr/>
                      <p:nvPr/>
                    </p:nvPicPr>
                    <p:blipFill>
                      <a:blip r:embed="rId11"/>
                      <a:stretch>
                        <a:fillRect/>
                      </a:stretch>
                    </p:blipFill>
                    <p:spPr>
                      <a:xfrm>
                        <a:off x="7116984" y="1170721"/>
                        <a:ext cx="3594575" cy="538318"/>
                      </a:xfrm>
                      <a:prstGeom prst="rect">
                        <a:avLst/>
                      </a:prstGeom>
                    </p:spPr>
                  </p:pic>
                </p:oleObj>
              </mc:Fallback>
            </mc:AlternateContent>
          </a:graphicData>
        </a:graphic>
      </p:graphicFrame>
      <p:grpSp>
        <p:nvGrpSpPr>
          <p:cNvPr id="45" name="Group 44"/>
          <p:cNvGrpSpPr/>
          <p:nvPr/>
        </p:nvGrpSpPr>
        <p:grpSpPr>
          <a:xfrm>
            <a:off x="9862400" y="1910264"/>
            <a:ext cx="2094138" cy="1828863"/>
            <a:chOff x="9313760" y="1117784"/>
            <a:chExt cx="2094138" cy="1828863"/>
          </a:xfrm>
        </p:grpSpPr>
        <p:grpSp>
          <p:nvGrpSpPr>
            <p:cNvPr id="46" name="Group 47"/>
            <p:cNvGrpSpPr>
              <a:grpSpLocks/>
            </p:cNvGrpSpPr>
            <p:nvPr/>
          </p:nvGrpSpPr>
          <p:grpSpPr bwMode="auto">
            <a:xfrm>
              <a:off x="9350499" y="1117784"/>
              <a:ext cx="2057399" cy="1237140"/>
              <a:chOff x="6781800" y="1284661"/>
              <a:chExt cx="2042907" cy="1191839"/>
            </a:xfrm>
          </p:grpSpPr>
          <p:sp>
            <p:nvSpPr>
              <p:cNvPr id="5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8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7" name="TextBox 46"/>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48"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9"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5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5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5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171297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56549" y="-1"/>
            <a:ext cx="10986619" cy="1095469"/>
          </a:xfrm>
        </p:spPr>
        <p:txBody>
          <a:bodyPr vert="horz" lIns="92075" tIns="46038" rIns="92075" bIns="46038" rtlCol="0" anchor="ctr">
            <a:noAutofit/>
          </a:bodyPr>
          <a:lstStyle/>
          <a:p>
            <a:r>
              <a:rPr lang="en-US" altLang="zh-CN" dirty="0">
                <a:ea typeface="SimSun" panose="02010600030101010101" pitchFamily="2" charset="-122"/>
              </a:rPr>
              <a:t>Entropy-Based Measures (II): </a:t>
            </a:r>
            <a:br>
              <a:rPr lang="en-US" altLang="zh-CN" dirty="0">
                <a:ea typeface="SimSun" panose="02010600030101010101" pitchFamily="2" charset="-122"/>
              </a:rPr>
            </a:br>
            <a:r>
              <a:rPr lang="en-US" altLang="zh-CN" dirty="0">
                <a:ea typeface="SimSun" panose="02010600030101010101" pitchFamily="2" charset="-122"/>
              </a:rPr>
              <a:t>Normalized Mutual Information (NMI)</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9" y="1160868"/>
            <a:ext cx="9371934" cy="5411948"/>
          </a:xfrm>
        </p:spPr>
        <p:txBody>
          <a:bodyPr vert="horz" lIns="92075" tIns="46038" rIns="92075" bIns="46038" rtlCol="0">
            <a:noAutofit/>
          </a:bodyPr>
          <a:lstStyle/>
          <a:p>
            <a:pPr>
              <a:defRPr/>
            </a:pPr>
            <a:r>
              <a:rPr lang="en-US" altLang="zh-CN" b="1" dirty="0">
                <a:ea typeface="SimSun" pitchFamily="2" charset="-122"/>
              </a:rPr>
              <a:t>Mutual information</a:t>
            </a:r>
            <a:r>
              <a:rPr lang="en-US" altLang="zh-CN" dirty="0">
                <a:ea typeface="SimSun" pitchFamily="2" charset="-122"/>
              </a:rPr>
              <a:t>:  </a:t>
            </a:r>
          </a:p>
          <a:p>
            <a:pPr lvl="1">
              <a:defRPr/>
            </a:pPr>
            <a:r>
              <a:rPr lang="en-US" altLang="zh-CN" dirty="0">
                <a:ea typeface="SimSun" pitchFamily="2" charset="-122"/>
              </a:rPr>
              <a:t>Quantifies the amount of shared info between </a:t>
            </a:r>
          </a:p>
          <a:p>
            <a:pPr marL="384165" lvl="2" indent="0">
              <a:buNone/>
              <a:defRPr/>
            </a:pPr>
            <a:r>
              <a:rPr lang="en-US" altLang="zh-CN" dirty="0">
                <a:ea typeface="SimSun" pitchFamily="2" charset="-122"/>
              </a:rPr>
              <a:t>   the clustering </a:t>
            </a:r>
            <a:r>
              <a:rPr lang="en-US" altLang="zh-CN" i="1" dirty="0">
                <a:ea typeface="SimSun" pitchFamily="2" charset="-122"/>
              </a:rPr>
              <a:t>C</a:t>
            </a:r>
            <a:r>
              <a:rPr lang="en-US" altLang="zh-CN" dirty="0">
                <a:ea typeface="SimSun" pitchFamily="2" charset="-122"/>
              </a:rPr>
              <a:t> and partitioning </a:t>
            </a:r>
            <a:r>
              <a:rPr lang="en-US" altLang="zh-CN" i="1" dirty="0">
                <a:ea typeface="SimSun" pitchFamily="2" charset="-122"/>
              </a:rPr>
              <a:t>T</a:t>
            </a:r>
            <a:endParaRPr lang="en-US" altLang="zh-CN" dirty="0">
              <a:ea typeface="SimSun" pitchFamily="2" charset="-122"/>
            </a:endParaRPr>
          </a:p>
          <a:p>
            <a:pPr lvl="1">
              <a:defRPr/>
            </a:pPr>
            <a:r>
              <a:rPr lang="en-US" altLang="zh-CN" dirty="0">
                <a:ea typeface="SimSun" pitchFamily="2" charset="-122"/>
              </a:rPr>
              <a:t>Measures the dependency between the observed joint probability </a:t>
            </a:r>
            <a:r>
              <a:rPr lang="en-US" altLang="zh-CN" i="1" dirty="0" err="1">
                <a:ea typeface="SimSun" pitchFamily="2" charset="-122"/>
              </a:rPr>
              <a:t>p</a:t>
            </a:r>
            <a:r>
              <a:rPr lang="en-US" altLang="zh-CN" i="1" baseline="-25000" dirty="0" err="1">
                <a:ea typeface="SimSun" pitchFamily="2" charset="-122"/>
              </a:rPr>
              <a:t>ij</a:t>
            </a:r>
            <a:r>
              <a:rPr lang="en-US" altLang="zh-CN" dirty="0">
                <a:ea typeface="SimSun" pitchFamily="2" charset="-122"/>
              </a:rPr>
              <a:t> of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and the expected joint probability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 </a:t>
            </a:r>
            <a:r>
              <a:rPr lang="en-US" altLang="zh-CN" i="1" dirty="0" err="1">
                <a:ea typeface="SimSun" pitchFamily="2" charset="-122"/>
              </a:rPr>
              <a:t>p</a:t>
            </a:r>
            <a:r>
              <a:rPr lang="en-US" altLang="zh-CN" i="1" baseline="-25000" dirty="0" err="1">
                <a:ea typeface="SimSun" pitchFamily="2" charset="-122"/>
              </a:rPr>
              <a:t>Tj</a:t>
            </a:r>
            <a:r>
              <a:rPr lang="en-US" altLang="zh-CN" i="1" dirty="0">
                <a:ea typeface="SimSun" pitchFamily="2" charset="-122"/>
              </a:rPr>
              <a:t> </a:t>
            </a:r>
            <a:r>
              <a:rPr lang="en-US" altLang="zh-CN" dirty="0">
                <a:ea typeface="SimSun" pitchFamily="2" charset="-122"/>
              </a:rPr>
              <a:t>under the independence assumption</a:t>
            </a:r>
          </a:p>
          <a:p>
            <a:pPr lvl="1">
              <a:defRPr/>
            </a:pPr>
            <a:r>
              <a:rPr lang="en-US" altLang="zh-CN" dirty="0">
                <a:ea typeface="SimSun" pitchFamily="2" charset="-122"/>
              </a:rPr>
              <a:t>When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are independent, </a:t>
            </a:r>
            <a:r>
              <a:rPr lang="en-US" altLang="zh-CN" i="1" dirty="0" err="1">
                <a:ea typeface="SimSun" pitchFamily="2" charset="-122"/>
              </a:rPr>
              <a:t>p</a:t>
            </a:r>
            <a:r>
              <a:rPr lang="en-US" altLang="zh-CN" i="1" baseline="-25000" dirty="0" err="1">
                <a:ea typeface="SimSun" pitchFamily="2" charset="-122"/>
              </a:rPr>
              <a:t>ij</a:t>
            </a:r>
            <a:r>
              <a:rPr lang="en-US" altLang="zh-CN" baseline="-25000" dirty="0">
                <a:ea typeface="SimSun" pitchFamily="2" charset="-122"/>
              </a:rPr>
              <a:t> </a:t>
            </a:r>
            <a:r>
              <a:rPr lang="en-US" altLang="zh-CN" dirty="0">
                <a:ea typeface="SimSun" pitchFamily="2" charset="-122"/>
              </a:rPr>
              <a:t>=</a:t>
            </a:r>
            <a:r>
              <a:rPr lang="en-US" altLang="zh-CN" baseline="-25000" dirty="0">
                <a:ea typeface="SimSun" pitchFamily="2" charset="-122"/>
              </a:rPr>
              <a:t>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 </a:t>
            </a:r>
            <a:r>
              <a:rPr lang="en-US" altLang="zh-CN" i="1" dirty="0" err="1">
                <a:ea typeface="SimSun" pitchFamily="2" charset="-122"/>
              </a:rPr>
              <a:t>p</a:t>
            </a:r>
            <a:r>
              <a:rPr lang="en-US" altLang="zh-CN" i="1" baseline="-25000" dirty="0" err="1">
                <a:ea typeface="SimSun" pitchFamily="2" charset="-122"/>
              </a:rPr>
              <a:t>Tj</a:t>
            </a:r>
            <a:r>
              <a:rPr lang="en-US" altLang="zh-CN" dirty="0">
                <a:ea typeface="SimSun" pitchFamily="2" charset="-122"/>
              </a:rPr>
              <a:t>, </a:t>
            </a:r>
            <a:r>
              <a:rPr lang="en-US" altLang="zh-CN" i="1" dirty="0">
                <a:ea typeface="SimSun" pitchFamily="2" charset="-122"/>
              </a:rPr>
              <a:t>I</a:t>
            </a:r>
            <a:r>
              <a:rPr lang="en-US" altLang="zh-CN" dirty="0">
                <a:ea typeface="SimSun" pitchFamily="2" charset="-122"/>
              </a:rPr>
              <a:t>(</a:t>
            </a:r>
            <a:r>
              <a:rPr lang="en-US" altLang="zh-CN" i="1" dirty="0">
                <a:ea typeface="SimSun" pitchFamily="2" charset="-122"/>
              </a:rPr>
              <a:t>C</a:t>
            </a:r>
            <a:r>
              <a:rPr lang="en-US" altLang="zh-CN" dirty="0">
                <a:ea typeface="SimSun" pitchFamily="2" charset="-122"/>
              </a:rPr>
              <a:t>, </a:t>
            </a:r>
            <a:r>
              <a:rPr lang="en-US" altLang="zh-CN" i="1" dirty="0">
                <a:ea typeface="SimSun" pitchFamily="2" charset="-122"/>
              </a:rPr>
              <a:t>T</a:t>
            </a:r>
            <a:r>
              <a:rPr lang="en-US" altLang="zh-CN" dirty="0">
                <a:ea typeface="SimSun" pitchFamily="2" charset="-122"/>
              </a:rPr>
              <a:t>) = 0.  However, there is no upper bound on the mutual information</a:t>
            </a:r>
            <a:endParaRPr lang="en-US" altLang="zh-CN" baseline="-25000" dirty="0">
              <a:ea typeface="SimSun" pitchFamily="2" charset="-122"/>
            </a:endParaRPr>
          </a:p>
          <a:p>
            <a:pPr>
              <a:defRPr/>
            </a:pPr>
            <a:r>
              <a:rPr lang="en-US" altLang="zh-CN" b="1" dirty="0">
                <a:ea typeface="SimSun" pitchFamily="2" charset="-122"/>
              </a:rPr>
              <a:t>Normalized mutual information </a:t>
            </a:r>
            <a:r>
              <a:rPr lang="en-US" altLang="zh-CN" dirty="0">
                <a:ea typeface="SimSun" pitchFamily="2" charset="-122"/>
              </a:rPr>
              <a:t>(NMI)</a:t>
            </a:r>
          </a:p>
          <a:p>
            <a:pPr>
              <a:defRPr/>
            </a:pPr>
            <a:endParaRPr lang="en-US" altLang="zh-CN" dirty="0">
              <a:ea typeface="SimSun" pitchFamily="2" charset="-122"/>
            </a:endParaRPr>
          </a:p>
          <a:p>
            <a:pPr>
              <a:defRPr/>
            </a:pPr>
            <a:endParaRPr lang="en-US" altLang="zh-CN" dirty="0">
              <a:ea typeface="SimSun" pitchFamily="2" charset="-122"/>
            </a:endParaRPr>
          </a:p>
          <a:p>
            <a:pPr lvl="1">
              <a:defRPr/>
            </a:pPr>
            <a:r>
              <a:rPr lang="en-US" altLang="zh-CN" dirty="0">
                <a:ea typeface="SimSun" pitchFamily="2" charset="-122"/>
              </a:rPr>
              <a:t>Value range of NMI: [0,1].  Value close to 1 indicates a good clustering</a:t>
            </a:r>
            <a:endParaRPr lang="en-US" altLang="zh-CN" baseline="-25000" dirty="0">
              <a:ea typeface="SimSun" pitchFamily="2" charset="-122"/>
            </a:endParaRPr>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238" y="4947980"/>
            <a:ext cx="66389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 name="Group 39"/>
          <p:cNvGrpSpPr/>
          <p:nvPr/>
        </p:nvGrpSpPr>
        <p:grpSpPr>
          <a:xfrm>
            <a:off x="9882720" y="3109144"/>
            <a:ext cx="2094138" cy="1828863"/>
            <a:chOff x="9313760" y="1117784"/>
            <a:chExt cx="2094138" cy="1828863"/>
          </a:xfrm>
        </p:grpSpPr>
        <p:grpSp>
          <p:nvGrpSpPr>
            <p:cNvPr id="41" name="Group 47"/>
            <p:cNvGrpSpPr>
              <a:grpSpLocks/>
            </p:cNvGrpSpPr>
            <p:nvPr/>
          </p:nvGrpSpPr>
          <p:grpSpPr bwMode="auto">
            <a:xfrm>
              <a:off x="9350499" y="1117784"/>
              <a:ext cx="2057399" cy="1237140"/>
              <a:chOff x="6781800" y="1284661"/>
              <a:chExt cx="2042907" cy="1191839"/>
            </a:xfrm>
          </p:grpSpPr>
          <p:sp>
            <p:nvSpPr>
              <p:cNvPr id="5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7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3"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4"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2" name="TextBox 41"/>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43"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4"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45"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46"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9"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51"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graphicFrame>
        <p:nvGraphicFramePr>
          <p:cNvPr id="2" name="Object 1"/>
          <p:cNvGraphicFramePr>
            <a:graphicFrameLocks noChangeAspect="1"/>
          </p:cNvGraphicFramePr>
          <p:nvPr>
            <p:extLst/>
          </p:nvPr>
        </p:nvGraphicFramePr>
        <p:xfrm>
          <a:off x="7070112" y="1437399"/>
          <a:ext cx="3800016" cy="950004"/>
        </p:xfrm>
        <a:graphic>
          <a:graphicData uri="http://schemas.openxmlformats.org/presentationml/2006/ole">
            <mc:AlternateContent xmlns:mc="http://schemas.openxmlformats.org/markup-compatibility/2006">
              <mc:Choice xmlns:v="urn:schemas-microsoft-com:vml" Requires="v">
                <p:oleObj spid="_x0000_s20534" name="Equation" r:id="rId5" imgW="1981080" imgH="495000" progId="Equation.DSMT4">
                  <p:embed/>
                </p:oleObj>
              </mc:Choice>
              <mc:Fallback>
                <p:oleObj name="Equation" r:id="rId5" imgW="1981080" imgH="495000" progId="Equation.DSMT4">
                  <p:embed/>
                  <p:pic>
                    <p:nvPicPr>
                      <p:cNvPr id="0" name=""/>
                      <p:cNvPicPr/>
                      <p:nvPr/>
                    </p:nvPicPr>
                    <p:blipFill>
                      <a:blip r:embed="rId6"/>
                      <a:stretch>
                        <a:fillRect/>
                      </a:stretch>
                    </p:blipFill>
                    <p:spPr>
                      <a:xfrm>
                        <a:off x="7070112" y="1437399"/>
                        <a:ext cx="3800016" cy="950004"/>
                      </a:xfrm>
                      <a:prstGeom prst="rect">
                        <a:avLst/>
                      </a:prstGeom>
                    </p:spPr>
                  </p:pic>
                </p:oleObj>
              </mc:Fallback>
            </mc:AlternateContent>
          </a:graphicData>
        </a:graphic>
      </p:graphicFrame>
    </p:spTree>
    <p:extLst>
      <p:ext uri="{BB962C8B-B14F-4D97-AF65-F5344CB8AC3E}">
        <p14:creationId xmlns:p14="http://schemas.microsoft.com/office/powerpoint/2010/main" val="392439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a:ea typeface="SimSun" panose="02010600030101010101" pitchFamily="2" charset="-122"/>
              </a:rPr>
              <a:t>Pairwise </a:t>
            </a:r>
            <a:r>
              <a:rPr lang="en-US" altLang="zh-CN" sz="3800" dirty="0">
                <a:solidFill>
                  <a:srgbClr val="000000"/>
                </a:solidFill>
              </a:rPr>
              <a:t>Measures: Four Possibilities for Truth Assignment</a:t>
            </a:r>
            <a:endParaRPr lang="en-US" altLang="zh-CN" sz="3800" dirty="0">
              <a:ea typeface="SimSun" panose="02010600030101010101" pitchFamily="2" charset="-122"/>
            </a:endParaRPr>
          </a:p>
        </p:txBody>
      </p:sp>
      <p:sp>
        <p:nvSpPr>
          <p:cNvPr id="45" name="Rectangle 3"/>
          <p:cNvSpPr txBox="1">
            <a:spLocks noChangeArrowheads="1"/>
          </p:cNvSpPr>
          <p:nvPr/>
        </p:nvSpPr>
        <p:spPr>
          <a:xfrm>
            <a:off x="505182" y="1169050"/>
            <a:ext cx="10872428"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Four possibilities </a:t>
            </a:r>
            <a:r>
              <a:rPr lang="en-US" altLang="zh-CN" dirty="0">
                <a:solidFill>
                  <a:srgbClr val="000000"/>
                </a:solidFill>
              </a:rPr>
              <a:t>based on the agreement between cluster label and partition label</a:t>
            </a:r>
          </a:p>
          <a:p>
            <a:pPr lvl="1"/>
            <a:r>
              <a:rPr lang="en-US" altLang="zh-CN" i="1" dirty="0">
                <a:solidFill>
                  <a:srgbClr val="000000"/>
                </a:solidFill>
              </a:rPr>
              <a:t>TP</a:t>
            </a:r>
            <a:r>
              <a:rPr lang="en-US" altLang="zh-CN" dirty="0">
                <a:solidFill>
                  <a:srgbClr val="000000"/>
                </a:solidFill>
              </a:rPr>
              <a:t>: true positive—Two points </a:t>
            </a:r>
            <a:r>
              <a:rPr lang="en-US" altLang="zh-CN" b="1" i="1" dirty="0">
                <a:solidFill>
                  <a:srgbClr val="000000"/>
                </a:solidFill>
              </a:rPr>
              <a:t>x</a:t>
            </a:r>
            <a:r>
              <a:rPr lang="en-US" altLang="zh-CN" i="1" baseline="-25000" dirty="0">
                <a:solidFill>
                  <a:srgbClr val="000000"/>
                </a:solidFill>
              </a:rPr>
              <a:t>i</a:t>
            </a:r>
            <a:r>
              <a:rPr lang="en-US" altLang="zh-CN" dirty="0">
                <a:solidFill>
                  <a:srgbClr val="000000"/>
                </a:solidFill>
              </a:rPr>
              <a:t> and </a:t>
            </a:r>
            <a:r>
              <a:rPr lang="en-US" altLang="zh-CN" b="1" i="1" dirty="0" err="1">
                <a:solidFill>
                  <a:srgbClr val="000000"/>
                </a:solidFill>
              </a:rPr>
              <a:t>x</a:t>
            </a:r>
            <a:r>
              <a:rPr lang="en-US" altLang="zh-CN" i="1" baseline="-25000" dirty="0" err="1">
                <a:solidFill>
                  <a:srgbClr val="000000"/>
                </a:solidFill>
              </a:rPr>
              <a:t>j</a:t>
            </a:r>
            <a:r>
              <a:rPr lang="en-US" altLang="zh-CN" dirty="0">
                <a:solidFill>
                  <a:srgbClr val="000000"/>
                </a:solidFill>
              </a:rPr>
              <a:t> belong to the same partition </a:t>
            </a:r>
            <a:r>
              <a:rPr lang="en-US" altLang="zh-CN" i="1" dirty="0">
                <a:solidFill>
                  <a:srgbClr val="000000"/>
                </a:solidFill>
              </a:rPr>
              <a:t>T ,</a:t>
            </a:r>
            <a:r>
              <a:rPr lang="en-US" altLang="zh-CN" dirty="0">
                <a:solidFill>
                  <a:srgbClr val="000000"/>
                </a:solidFill>
              </a:rPr>
              <a:t> and they also in the same cluster </a:t>
            </a:r>
            <a:r>
              <a:rPr lang="en-US" altLang="zh-CN" i="1" dirty="0">
                <a:solidFill>
                  <a:srgbClr val="000000"/>
                </a:solidFill>
              </a:rPr>
              <a:t>C</a:t>
            </a:r>
            <a:endParaRPr lang="en-US" altLang="zh-CN" dirty="0">
              <a:solidFill>
                <a:srgbClr val="000000"/>
              </a:solidFill>
            </a:endParaRPr>
          </a:p>
          <a:p>
            <a:pPr lvl="1"/>
            <a:endParaRPr lang="en-US" altLang="zh-CN" dirty="0">
              <a:solidFill>
                <a:srgbClr val="000000"/>
              </a:solidFill>
            </a:endParaRPr>
          </a:p>
          <a:p>
            <a:pPr marL="622300" lvl="3" indent="0">
              <a:buNone/>
            </a:pPr>
            <a:r>
              <a:rPr lang="en-US" altLang="zh-CN" dirty="0">
                <a:solidFill>
                  <a:srgbClr val="000000"/>
                </a:solidFill>
              </a:rPr>
              <a:t>where </a:t>
            </a:r>
            <a:r>
              <a:rPr lang="en-US" altLang="zh-CN" i="1" dirty="0" err="1">
                <a:solidFill>
                  <a:srgbClr val="000000"/>
                </a:solidFill>
              </a:rPr>
              <a:t>y</a:t>
            </a:r>
            <a:r>
              <a:rPr lang="en-US" altLang="zh-CN" i="1" baseline="-25000" dirty="0" err="1">
                <a:solidFill>
                  <a:srgbClr val="000000"/>
                </a:solidFill>
              </a:rPr>
              <a:t>i</a:t>
            </a:r>
            <a:r>
              <a:rPr lang="en-US" altLang="zh-CN" dirty="0">
                <a:solidFill>
                  <a:srgbClr val="000000"/>
                </a:solidFill>
              </a:rPr>
              <a:t>: the true partition label , and      : the cluster label for point </a:t>
            </a:r>
            <a:r>
              <a:rPr lang="en-US" altLang="zh-CN" b="1" i="1" dirty="0">
                <a:solidFill>
                  <a:srgbClr val="000000"/>
                </a:solidFill>
              </a:rPr>
              <a:t>x</a:t>
            </a:r>
            <a:r>
              <a:rPr lang="en-US" altLang="zh-CN" i="1" baseline="-25000" dirty="0">
                <a:solidFill>
                  <a:srgbClr val="000000"/>
                </a:solidFill>
              </a:rPr>
              <a:t>i</a:t>
            </a:r>
            <a:r>
              <a:rPr lang="en-US" altLang="zh-CN" i="1" dirty="0">
                <a:solidFill>
                  <a:srgbClr val="000000"/>
                </a:solidFill>
              </a:rPr>
              <a:t> </a:t>
            </a:r>
          </a:p>
          <a:p>
            <a:pPr lvl="1"/>
            <a:r>
              <a:rPr lang="en-US" altLang="zh-CN" i="1" dirty="0">
                <a:solidFill>
                  <a:srgbClr val="000000"/>
                </a:solidFill>
              </a:rPr>
              <a:t>FN</a:t>
            </a:r>
            <a:r>
              <a:rPr lang="en-US" altLang="zh-CN" dirty="0">
                <a:solidFill>
                  <a:srgbClr val="000000"/>
                </a:solidFill>
              </a:rPr>
              <a:t>: false negative:</a:t>
            </a:r>
          </a:p>
          <a:p>
            <a:pPr lvl="1"/>
            <a:r>
              <a:rPr lang="en-US" altLang="zh-CN" i="1" dirty="0">
                <a:solidFill>
                  <a:srgbClr val="000000"/>
                </a:solidFill>
              </a:rPr>
              <a:t>FP: false positive</a:t>
            </a:r>
          </a:p>
          <a:p>
            <a:pPr lvl="1"/>
            <a:r>
              <a:rPr lang="en-US" altLang="zh-CN" i="1" dirty="0">
                <a:solidFill>
                  <a:srgbClr val="000000"/>
                </a:solidFill>
              </a:rPr>
              <a:t>TN</a:t>
            </a:r>
            <a:r>
              <a:rPr lang="en-US" altLang="zh-CN" dirty="0">
                <a:solidFill>
                  <a:srgbClr val="000000"/>
                </a:solidFill>
              </a:rPr>
              <a:t>: true negative</a:t>
            </a:r>
            <a:endParaRPr lang="en-US" altLang="zh-CN" u="sng" dirty="0">
              <a:solidFill>
                <a:srgbClr val="000000"/>
              </a:solidFill>
            </a:endParaRPr>
          </a:p>
          <a:p>
            <a:r>
              <a:rPr lang="en-US" altLang="zh-CN" dirty="0">
                <a:solidFill>
                  <a:srgbClr val="000000"/>
                </a:solidFill>
              </a:rPr>
              <a:t>Calculate the four measures:</a:t>
            </a:r>
          </a:p>
          <a:p>
            <a:endParaRPr lang="en-US" altLang="zh-CN" dirty="0">
              <a:solidFill>
                <a:srgbClr val="000000"/>
              </a:solidFill>
            </a:endParaRPr>
          </a:p>
          <a:p>
            <a:endParaRPr lang="en-US" altLang="zh-CN" dirty="0">
              <a:solidFill>
                <a:srgbClr val="000000"/>
              </a:solidFill>
            </a:endParaRPr>
          </a:p>
          <a:p>
            <a:endParaRPr lang="en-US" altLang="zh-CN" dirty="0">
              <a:solidFill>
                <a:srgbClr val="000000"/>
              </a:solidFill>
            </a:endParaRPr>
          </a:p>
        </p:txBody>
      </p:sp>
      <p:graphicFrame>
        <p:nvGraphicFramePr>
          <p:cNvPr id="47" name="Object 46"/>
          <p:cNvGraphicFramePr>
            <a:graphicFrameLocks noChangeAspect="1"/>
          </p:cNvGraphicFramePr>
          <p:nvPr>
            <p:extLst/>
          </p:nvPr>
        </p:nvGraphicFramePr>
        <p:xfrm>
          <a:off x="1016596" y="5073338"/>
          <a:ext cx="4418013" cy="895350"/>
        </p:xfrm>
        <a:graphic>
          <a:graphicData uri="http://schemas.openxmlformats.org/presentationml/2006/ole">
            <mc:AlternateContent xmlns:mc="http://schemas.openxmlformats.org/markup-compatibility/2006">
              <mc:Choice xmlns:v="urn:schemas-microsoft-com:vml" Requires="v">
                <p:oleObj spid="_x0000_s22017" name="Equation" r:id="rId4" imgW="2247840" imgH="444240" progId="Equation.DSMT4">
                  <p:embed/>
                </p:oleObj>
              </mc:Choice>
              <mc:Fallback>
                <p:oleObj name="Equation" r:id="rId4" imgW="2247840" imgH="444240" progId="Equation.DSMT4">
                  <p:embed/>
                  <p:pic>
                    <p:nvPicPr>
                      <p:cNvPr id="0" name=""/>
                      <p:cNvPicPr/>
                      <p:nvPr/>
                    </p:nvPicPr>
                    <p:blipFill>
                      <a:blip r:embed="rId5"/>
                      <a:stretch>
                        <a:fillRect/>
                      </a:stretch>
                    </p:blipFill>
                    <p:spPr>
                      <a:xfrm>
                        <a:off x="1016596" y="5073338"/>
                        <a:ext cx="4418013" cy="895350"/>
                      </a:xfrm>
                      <a:prstGeom prst="rect">
                        <a:avLst/>
                      </a:prstGeom>
                    </p:spPr>
                  </p:pic>
                </p:oleObj>
              </mc:Fallback>
            </mc:AlternateContent>
          </a:graphicData>
        </a:graphic>
      </p:graphicFrame>
      <p:graphicFrame>
        <p:nvGraphicFramePr>
          <p:cNvPr id="57" name="Object 56"/>
          <p:cNvGraphicFramePr>
            <a:graphicFrameLocks noChangeAspect="1"/>
          </p:cNvGraphicFramePr>
          <p:nvPr>
            <p:extLst/>
          </p:nvPr>
        </p:nvGraphicFramePr>
        <p:xfrm>
          <a:off x="5610912" y="5073338"/>
          <a:ext cx="2346325" cy="895350"/>
        </p:xfrm>
        <a:graphic>
          <a:graphicData uri="http://schemas.openxmlformats.org/presentationml/2006/ole">
            <mc:AlternateContent xmlns:mc="http://schemas.openxmlformats.org/markup-compatibility/2006">
              <mc:Choice xmlns:v="urn:schemas-microsoft-com:vml" Requires="v">
                <p:oleObj spid="_x0000_s22018" name="Equation" r:id="rId6" imgW="1193760" imgH="444240" progId="Equation.DSMT4">
                  <p:embed/>
                </p:oleObj>
              </mc:Choice>
              <mc:Fallback>
                <p:oleObj name="Equation" r:id="rId6" imgW="1193760" imgH="444240" progId="Equation.DSMT4">
                  <p:embed/>
                  <p:pic>
                    <p:nvPicPr>
                      <p:cNvPr id="0" name=""/>
                      <p:cNvPicPr/>
                      <p:nvPr/>
                    </p:nvPicPr>
                    <p:blipFill>
                      <a:blip r:embed="rId7"/>
                      <a:stretch>
                        <a:fillRect/>
                      </a:stretch>
                    </p:blipFill>
                    <p:spPr>
                      <a:xfrm>
                        <a:off x="5610912" y="5073338"/>
                        <a:ext cx="2346325" cy="89535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1016596" y="5815597"/>
          <a:ext cx="2197100" cy="869950"/>
        </p:xfrm>
        <a:graphic>
          <a:graphicData uri="http://schemas.openxmlformats.org/presentationml/2006/ole">
            <mc:AlternateContent xmlns:mc="http://schemas.openxmlformats.org/markup-compatibility/2006">
              <mc:Choice xmlns:v="urn:schemas-microsoft-com:vml" Requires="v">
                <p:oleObj spid="_x0000_s22019" name="Equation" r:id="rId8" imgW="1117440" imgH="431640" progId="Equation.DSMT4">
                  <p:embed/>
                </p:oleObj>
              </mc:Choice>
              <mc:Fallback>
                <p:oleObj name="Equation" r:id="rId8" imgW="1117440" imgH="431640" progId="Equation.DSMT4">
                  <p:embed/>
                  <p:pic>
                    <p:nvPicPr>
                      <p:cNvPr id="0" name=""/>
                      <p:cNvPicPr/>
                      <p:nvPr/>
                    </p:nvPicPr>
                    <p:blipFill>
                      <a:blip r:embed="rId9"/>
                      <a:stretch>
                        <a:fillRect/>
                      </a:stretch>
                    </p:blipFill>
                    <p:spPr>
                      <a:xfrm>
                        <a:off x="1016596" y="5815597"/>
                        <a:ext cx="2197100" cy="869950"/>
                      </a:xfrm>
                      <a:prstGeom prst="rect">
                        <a:avLst/>
                      </a:prstGeom>
                    </p:spPr>
                  </p:pic>
                </p:oleObj>
              </mc:Fallback>
            </mc:AlternateContent>
          </a:graphicData>
        </a:graphic>
      </p:graphicFrame>
      <p:graphicFrame>
        <p:nvGraphicFramePr>
          <p:cNvPr id="59" name="Object 58"/>
          <p:cNvGraphicFramePr>
            <a:graphicFrameLocks noChangeAspect="1"/>
          </p:cNvGraphicFramePr>
          <p:nvPr>
            <p:extLst/>
          </p:nvPr>
        </p:nvGraphicFramePr>
        <p:xfrm>
          <a:off x="3367924" y="5826592"/>
          <a:ext cx="7489825" cy="896938"/>
        </p:xfrm>
        <a:graphic>
          <a:graphicData uri="http://schemas.openxmlformats.org/presentationml/2006/ole">
            <mc:AlternateContent xmlns:mc="http://schemas.openxmlformats.org/markup-compatibility/2006">
              <mc:Choice xmlns:v="urn:schemas-microsoft-com:vml" Requires="v">
                <p:oleObj spid="_x0000_s22020" name="Equation" r:id="rId10" imgW="3809880" imgH="444240" progId="Equation.DSMT4">
                  <p:embed/>
                </p:oleObj>
              </mc:Choice>
              <mc:Fallback>
                <p:oleObj name="Equation" r:id="rId10" imgW="3809880" imgH="444240" progId="Equation.DSMT4">
                  <p:embed/>
                  <p:pic>
                    <p:nvPicPr>
                      <p:cNvPr id="0" name=""/>
                      <p:cNvPicPr/>
                      <p:nvPr/>
                    </p:nvPicPr>
                    <p:blipFill>
                      <a:blip r:embed="rId11"/>
                      <a:stretch>
                        <a:fillRect/>
                      </a:stretch>
                    </p:blipFill>
                    <p:spPr>
                      <a:xfrm>
                        <a:off x="3367924" y="5826592"/>
                        <a:ext cx="7489825" cy="896938"/>
                      </a:xfrm>
                      <a:prstGeom prst="rect">
                        <a:avLst/>
                      </a:prstGeom>
                    </p:spPr>
                  </p:pic>
                </p:oleObj>
              </mc:Fallback>
            </mc:AlternateContent>
          </a:graphicData>
        </a:graphic>
      </p:graphicFrame>
      <p:grpSp>
        <p:nvGrpSpPr>
          <p:cNvPr id="51" name="Group 50"/>
          <p:cNvGrpSpPr/>
          <p:nvPr/>
        </p:nvGrpSpPr>
        <p:grpSpPr>
          <a:xfrm>
            <a:off x="9974272" y="2184098"/>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graphicFrame>
        <p:nvGraphicFramePr>
          <p:cNvPr id="100" name="Object 99"/>
          <p:cNvGraphicFramePr>
            <a:graphicFrameLocks noChangeAspect="1"/>
          </p:cNvGraphicFramePr>
          <p:nvPr>
            <p:extLst/>
          </p:nvPr>
        </p:nvGraphicFramePr>
        <p:xfrm>
          <a:off x="2587625" y="2413000"/>
          <a:ext cx="4543425" cy="485775"/>
        </p:xfrm>
        <a:graphic>
          <a:graphicData uri="http://schemas.openxmlformats.org/presentationml/2006/ole">
            <mc:AlternateContent xmlns:mc="http://schemas.openxmlformats.org/markup-compatibility/2006">
              <mc:Choice xmlns:v="urn:schemas-microsoft-com:vml" Requires="v">
                <p:oleObj spid="_x0000_s22021" name="Equation" r:id="rId12" imgW="2311200" imgH="241200" progId="Equation.DSMT4">
                  <p:embed/>
                </p:oleObj>
              </mc:Choice>
              <mc:Fallback>
                <p:oleObj name="Equation" r:id="rId12" imgW="2311200" imgH="241200" progId="Equation.DSMT4">
                  <p:embed/>
                  <p:pic>
                    <p:nvPicPr>
                      <p:cNvPr id="0" name=""/>
                      <p:cNvPicPr/>
                      <p:nvPr/>
                    </p:nvPicPr>
                    <p:blipFill>
                      <a:blip r:embed="rId13"/>
                      <a:stretch>
                        <a:fillRect/>
                      </a:stretch>
                    </p:blipFill>
                    <p:spPr>
                      <a:xfrm>
                        <a:off x="2587625" y="2413000"/>
                        <a:ext cx="4543425" cy="485775"/>
                      </a:xfrm>
                      <a:prstGeom prst="rect">
                        <a:avLst/>
                      </a:prstGeom>
                    </p:spPr>
                  </p:pic>
                </p:oleObj>
              </mc:Fallback>
            </mc:AlternateContent>
          </a:graphicData>
        </a:graphic>
      </p:graphicFrame>
      <p:graphicFrame>
        <p:nvGraphicFramePr>
          <p:cNvPr id="101" name="Object 100"/>
          <p:cNvGraphicFramePr>
            <a:graphicFrameLocks noChangeAspect="1"/>
          </p:cNvGraphicFramePr>
          <p:nvPr>
            <p:extLst/>
          </p:nvPr>
        </p:nvGraphicFramePr>
        <p:xfrm>
          <a:off x="5917669" y="2868343"/>
          <a:ext cx="349250" cy="460375"/>
        </p:xfrm>
        <a:graphic>
          <a:graphicData uri="http://schemas.openxmlformats.org/presentationml/2006/ole">
            <mc:AlternateContent xmlns:mc="http://schemas.openxmlformats.org/markup-compatibility/2006">
              <mc:Choice xmlns:v="urn:schemas-microsoft-com:vml" Requires="v">
                <p:oleObj spid="_x0000_s22022" name="Equation" r:id="rId14" imgW="177480" imgH="228600" progId="Equation.DSMT4">
                  <p:embed/>
                </p:oleObj>
              </mc:Choice>
              <mc:Fallback>
                <p:oleObj name="Equation" r:id="rId14" imgW="177480" imgH="228600" progId="Equation.DSMT4">
                  <p:embed/>
                  <p:pic>
                    <p:nvPicPr>
                      <p:cNvPr id="0" name=""/>
                      <p:cNvPicPr/>
                      <p:nvPr/>
                    </p:nvPicPr>
                    <p:blipFill>
                      <a:blip r:embed="rId15"/>
                      <a:stretch>
                        <a:fillRect/>
                      </a:stretch>
                    </p:blipFill>
                    <p:spPr>
                      <a:xfrm>
                        <a:off x="5917669" y="2868343"/>
                        <a:ext cx="349250" cy="460375"/>
                      </a:xfrm>
                      <a:prstGeom prst="rect">
                        <a:avLst/>
                      </a:prstGeom>
                    </p:spPr>
                  </p:pic>
                </p:oleObj>
              </mc:Fallback>
            </mc:AlternateContent>
          </a:graphicData>
        </a:graphic>
      </p:graphicFrame>
      <p:graphicFrame>
        <p:nvGraphicFramePr>
          <p:cNvPr id="102" name="Object 101"/>
          <p:cNvGraphicFramePr>
            <a:graphicFrameLocks noChangeAspect="1"/>
          </p:cNvGraphicFramePr>
          <p:nvPr>
            <p:extLst/>
          </p:nvPr>
        </p:nvGraphicFramePr>
        <p:xfrm>
          <a:off x="3619677" y="3292619"/>
          <a:ext cx="4643438" cy="485775"/>
        </p:xfrm>
        <a:graphic>
          <a:graphicData uri="http://schemas.openxmlformats.org/presentationml/2006/ole">
            <mc:AlternateContent xmlns:mc="http://schemas.openxmlformats.org/markup-compatibility/2006">
              <mc:Choice xmlns:v="urn:schemas-microsoft-com:vml" Requires="v">
                <p:oleObj spid="_x0000_s22023" name="Equation" r:id="rId16" imgW="2361960" imgH="241200" progId="Equation.DSMT4">
                  <p:embed/>
                </p:oleObj>
              </mc:Choice>
              <mc:Fallback>
                <p:oleObj name="Equation" r:id="rId16" imgW="2361960" imgH="241200" progId="Equation.DSMT4">
                  <p:embed/>
                  <p:pic>
                    <p:nvPicPr>
                      <p:cNvPr id="0" name=""/>
                      <p:cNvPicPr/>
                      <p:nvPr/>
                    </p:nvPicPr>
                    <p:blipFill>
                      <a:blip r:embed="rId17"/>
                      <a:stretch>
                        <a:fillRect/>
                      </a:stretch>
                    </p:blipFill>
                    <p:spPr>
                      <a:xfrm>
                        <a:off x="3619677" y="3292619"/>
                        <a:ext cx="4643438" cy="485775"/>
                      </a:xfrm>
                      <a:prstGeom prst="rect">
                        <a:avLst/>
                      </a:prstGeom>
                    </p:spPr>
                  </p:pic>
                </p:oleObj>
              </mc:Fallback>
            </mc:AlternateContent>
          </a:graphicData>
        </a:graphic>
      </p:graphicFrame>
      <p:graphicFrame>
        <p:nvGraphicFramePr>
          <p:cNvPr id="103" name="Object 102"/>
          <p:cNvGraphicFramePr>
            <a:graphicFrameLocks noChangeAspect="1"/>
          </p:cNvGraphicFramePr>
          <p:nvPr>
            <p:extLst/>
          </p:nvPr>
        </p:nvGraphicFramePr>
        <p:xfrm>
          <a:off x="3584575" y="4219575"/>
          <a:ext cx="4618038" cy="485775"/>
        </p:xfrm>
        <a:graphic>
          <a:graphicData uri="http://schemas.openxmlformats.org/presentationml/2006/ole">
            <mc:AlternateContent xmlns:mc="http://schemas.openxmlformats.org/markup-compatibility/2006">
              <mc:Choice xmlns:v="urn:schemas-microsoft-com:vml" Requires="v">
                <p:oleObj spid="_x0000_s22024" name="Equation" r:id="rId18" imgW="2349360" imgH="241200" progId="Equation.DSMT4">
                  <p:embed/>
                </p:oleObj>
              </mc:Choice>
              <mc:Fallback>
                <p:oleObj name="Equation" r:id="rId18" imgW="2349360" imgH="241200" progId="Equation.DSMT4">
                  <p:embed/>
                  <p:pic>
                    <p:nvPicPr>
                      <p:cNvPr id="0" name=""/>
                      <p:cNvPicPr/>
                      <p:nvPr/>
                    </p:nvPicPr>
                    <p:blipFill>
                      <a:blip r:embed="rId19"/>
                      <a:stretch>
                        <a:fillRect/>
                      </a:stretch>
                    </p:blipFill>
                    <p:spPr>
                      <a:xfrm>
                        <a:off x="3584575" y="4219575"/>
                        <a:ext cx="4618038" cy="485775"/>
                      </a:xfrm>
                      <a:prstGeom prst="rect">
                        <a:avLst/>
                      </a:prstGeom>
                    </p:spPr>
                  </p:pic>
                </p:oleObj>
              </mc:Fallback>
            </mc:AlternateContent>
          </a:graphicData>
        </a:graphic>
      </p:graphicFrame>
      <p:graphicFrame>
        <p:nvGraphicFramePr>
          <p:cNvPr id="104" name="Object 103"/>
          <p:cNvGraphicFramePr>
            <a:graphicFrameLocks noChangeAspect="1"/>
          </p:cNvGraphicFramePr>
          <p:nvPr>
            <p:extLst/>
          </p:nvPr>
        </p:nvGraphicFramePr>
        <p:xfrm>
          <a:off x="3575161" y="3743169"/>
          <a:ext cx="4592637" cy="485775"/>
        </p:xfrm>
        <a:graphic>
          <a:graphicData uri="http://schemas.openxmlformats.org/presentationml/2006/ole">
            <mc:AlternateContent xmlns:mc="http://schemas.openxmlformats.org/markup-compatibility/2006">
              <mc:Choice xmlns:v="urn:schemas-microsoft-com:vml" Requires="v">
                <p:oleObj spid="_x0000_s22025" name="Equation" r:id="rId20" imgW="2336760" imgH="241200" progId="Equation.DSMT4">
                  <p:embed/>
                </p:oleObj>
              </mc:Choice>
              <mc:Fallback>
                <p:oleObj name="Equation" r:id="rId20" imgW="2336760" imgH="241200" progId="Equation.DSMT4">
                  <p:embed/>
                  <p:pic>
                    <p:nvPicPr>
                      <p:cNvPr id="0" name=""/>
                      <p:cNvPicPr/>
                      <p:nvPr/>
                    </p:nvPicPr>
                    <p:blipFill>
                      <a:blip r:embed="rId21"/>
                      <a:stretch>
                        <a:fillRect/>
                      </a:stretch>
                    </p:blipFill>
                    <p:spPr>
                      <a:xfrm>
                        <a:off x="3575161" y="3743169"/>
                        <a:ext cx="4592637" cy="485775"/>
                      </a:xfrm>
                      <a:prstGeom prst="rect">
                        <a:avLst/>
                      </a:prstGeom>
                    </p:spPr>
                  </p:pic>
                </p:oleObj>
              </mc:Fallback>
            </mc:AlternateContent>
          </a:graphicData>
        </a:graphic>
      </p:graphicFrame>
      <p:graphicFrame>
        <p:nvGraphicFramePr>
          <p:cNvPr id="105" name="Object 104"/>
          <p:cNvGraphicFramePr>
            <a:graphicFrameLocks noChangeAspect="1"/>
          </p:cNvGraphicFramePr>
          <p:nvPr>
            <p:extLst/>
          </p:nvPr>
        </p:nvGraphicFramePr>
        <p:xfrm>
          <a:off x="7909568" y="4532725"/>
          <a:ext cx="1098550" cy="920750"/>
        </p:xfrm>
        <a:graphic>
          <a:graphicData uri="http://schemas.openxmlformats.org/presentationml/2006/ole">
            <mc:AlternateContent xmlns:mc="http://schemas.openxmlformats.org/markup-compatibility/2006">
              <mc:Choice xmlns:v="urn:schemas-microsoft-com:vml" Requires="v">
                <p:oleObj spid="_x0000_s22026" name="Equation" r:id="rId22" imgW="558720" imgH="457200" progId="Equation.DSMT4">
                  <p:embed/>
                </p:oleObj>
              </mc:Choice>
              <mc:Fallback>
                <p:oleObj name="Equation" r:id="rId22" imgW="558720" imgH="457200" progId="Equation.DSMT4">
                  <p:embed/>
                  <p:pic>
                    <p:nvPicPr>
                      <p:cNvPr id="0" name=""/>
                      <p:cNvPicPr/>
                      <p:nvPr/>
                    </p:nvPicPr>
                    <p:blipFill>
                      <a:blip r:embed="rId23"/>
                      <a:stretch>
                        <a:fillRect/>
                      </a:stretch>
                    </p:blipFill>
                    <p:spPr>
                      <a:xfrm>
                        <a:off x="7909568" y="4532725"/>
                        <a:ext cx="1098550" cy="920750"/>
                      </a:xfrm>
                      <a:prstGeom prst="rect">
                        <a:avLst/>
                      </a:prstGeom>
                    </p:spPr>
                  </p:pic>
                </p:oleObj>
              </mc:Fallback>
            </mc:AlternateContent>
          </a:graphicData>
        </a:graphic>
      </p:graphicFrame>
      <p:sp>
        <p:nvSpPr>
          <p:cNvPr id="2" name="TextBox 1"/>
          <p:cNvSpPr txBox="1"/>
          <p:nvPr/>
        </p:nvSpPr>
        <p:spPr>
          <a:xfrm>
            <a:off x="9102265" y="4809194"/>
            <a:ext cx="2683192" cy="400110"/>
          </a:xfrm>
          <a:prstGeom prst="rect">
            <a:avLst/>
          </a:prstGeom>
          <a:solidFill>
            <a:srgbClr val="FFFF00"/>
          </a:solidFill>
        </p:spPr>
        <p:txBody>
          <a:bodyPr wrap="square" rtlCol="0">
            <a:spAutoFit/>
          </a:bodyPr>
          <a:lstStyle/>
          <a:p>
            <a:r>
              <a:rPr lang="en-US" altLang="zh-CN" sz="2000" dirty="0">
                <a:solidFill>
                  <a:srgbClr val="000000"/>
                </a:solidFill>
              </a:rPr>
              <a:t>Total # of pairs of points</a:t>
            </a:r>
            <a:endParaRPr lang="en-US" altLang="zh-CN" sz="1800" u="sng" dirty="0">
              <a:solidFill>
                <a:srgbClr val="000000"/>
              </a:solidFill>
            </a:endParaRPr>
          </a:p>
        </p:txBody>
      </p:sp>
    </p:spTree>
    <p:extLst>
      <p:ext uri="{BB962C8B-B14F-4D97-AF65-F5344CB8AC3E}">
        <p14:creationId xmlns:p14="http://schemas.microsoft.com/office/powerpoint/2010/main" val="812323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a:ea typeface="SimSun" panose="02010600030101010101" pitchFamily="2" charset="-122"/>
              </a:rPr>
              <a:t>Pairwise </a:t>
            </a:r>
            <a:r>
              <a:rPr lang="en-US" altLang="zh-CN" sz="3800" dirty="0">
                <a:solidFill>
                  <a:srgbClr val="000000"/>
                </a:solidFill>
              </a:rPr>
              <a:t>Measures: </a:t>
            </a:r>
            <a:r>
              <a:rPr lang="en-US" altLang="zh-CN" sz="3800" dirty="0" err="1">
                <a:solidFill>
                  <a:srgbClr val="000000"/>
                </a:solidFill>
              </a:rPr>
              <a:t>Jaccard</a:t>
            </a:r>
            <a:r>
              <a:rPr lang="en-US" altLang="zh-CN" sz="3800" dirty="0">
                <a:solidFill>
                  <a:srgbClr val="000000"/>
                </a:solidFill>
              </a:rPr>
              <a:t> Coefficient and Rand Statistic</a:t>
            </a:r>
            <a:endParaRPr lang="en-US" altLang="zh-CN" sz="3800" dirty="0">
              <a:ea typeface="SimSun" panose="02010600030101010101" pitchFamily="2" charset="-122"/>
            </a:endParaRPr>
          </a:p>
        </p:txBody>
      </p:sp>
      <p:sp>
        <p:nvSpPr>
          <p:cNvPr id="45" name="Rectangle 3"/>
          <p:cNvSpPr txBox="1">
            <a:spLocks noChangeArrowheads="1"/>
          </p:cNvSpPr>
          <p:nvPr/>
        </p:nvSpPr>
        <p:spPr>
          <a:xfrm>
            <a:off x="520377" y="1148730"/>
            <a:ext cx="8548623"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lvl="1" indent="-341313">
              <a:spcBef>
                <a:spcPts val="500"/>
              </a:spcBef>
              <a:buClr>
                <a:srgbClr val="0000CC"/>
              </a:buClr>
            </a:pPr>
            <a:r>
              <a:rPr lang="en-US" altLang="zh-CN" b="1" dirty="0" err="1">
                <a:solidFill>
                  <a:srgbClr val="000000"/>
                </a:solidFill>
              </a:rPr>
              <a:t>Jaccard</a:t>
            </a:r>
            <a:r>
              <a:rPr lang="en-US" altLang="zh-CN" b="1" dirty="0">
                <a:solidFill>
                  <a:srgbClr val="000000"/>
                </a:solidFill>
              </a:rPr>
              <a:t> coefficient:  </a:t>
            </a:r>
            <a:r>
              <a:rPr lang="en-US" altLang="zh-CN" dirty="0">
                <a:solidFill>
                  <a:srgbClr val="000000"/>
                </a:solidFill>
              </a:rPr>
              <a:t>Fraction of true positive point pairs, but after ignoring the true negatives (thus asymmetric)</a:t>
            </a:r>
            <a:endParaRPr lang="en-US" altLang="zh-CN" b="1" dirty="0">
              <a:solidFill>
                <a:srgbClr val="000000"/>
              </a:solidFill>
            </a:endParaRPr>
          </a:p>
          <a:p>
            <a:pPr lvl="1">
              <a:spcBef>
                <a:spcPts val="500"/>
              </a:spcBef>
            </a:pPr>
            <a:r>
              <a:rPr lang="en-US" altLang="zh-CN" i="1" dirty="0" err="1">
                <a:solidFill>
                  <a:srgbClr val="000000"/>
                </a:solidFill>
              </a:rPr>
              <a:t>Jaccard</a:t>
            </a:r>
            <a:r>
              <a:rPr lang="en-US" altLang="zh-CN" b="1" dirty="0">
                <a:solidFill>
                  <a:srgbClr val="000000"/>
                </a:solidFill>
              </a:rPr>
              <a:t> </a:t>
            </a:r>
            <a:r>
              <a:rPr lang="en-US" altLang="zh-CN" dirty="0">
                <a:solidFill>
                  <a:srgbClr val="000000"/>
                </a:solidFill>
              </a:rPr>
              <a:t>= </a:t>
            </a:r>
            <a:r>
              <a:rPr lang="en-US" altLang="zh-CN" i="1" dirty="0">
                <a:solidFill>
                  <a:srgbClr val="000000"/>
                </a:solidFill>
              </a:rPr>
              <a:t>TP</a:t>
            </a:r>
            <a:r>
              <a:rPr lang="en-US" altLang="zh-CN" dirty="0">
                <a:solidFill>
                  <a:srgbClr val="000000"/>
                </a:solidFill>
              </a:rPr>
              <a:t>/(</a:t>
            </a:r>
            <a:r>
              <a:rPr lang="en-US" altLang="zh-CN" i="1" dirty="0">
                <a:solidFill>
                  <a:srgbClr val="000000"/>
                </a:solidFill>
              </a:rPr>
              <a:t>TP </a:t>
            </a:r>
            <a:r>
              <a:rPr lang="en-US" altLang="zh-CN" dirty="0">
                <a:solidFill>
                  <a:srgbClr val="000000"/>
                </a:solidFill>
              </a:rPr>
              <a:t>+</a:t>
            </a:r>
            <a:r>
              <a:rPr lang="en-US" altLang="zh-CN" i="1" dirty="0">
                <a:solidFill>
                  <a:srgbClr val="000000"/>
                </a:solidFill>
              </a:rPr>
              <a:t> FN </a:t>
            </a:r>
            <a:r>
              <a:rPr lang="en-US" altLang="zh-CN" dirty="0">
                <a:solidFill>
                  <a:srgbClr val="000000"/>
                </a:solidFill>
              </a:rPr>
              <a:t>+</a:t>
            </a:r>
            <a:r>
              <a:rPr lang="en-US" altLang="zh-CN" i="1" dirty="0">
                <a:solidFill>
                  <a:srgbClr val="000000"/>
                </a:solidFill>
              </a:rPr>
              <a:t> FP</a:t>
            </a:r>
            <a:r>
              <a:rPr lang="en-US" altLang="zh-CN" dirty="0">
                <a:solidFill>
                  <a:srgbClr val="000000"/>
                </a:solidFill>
              </a:rPr>
              <a:t>)   [i.e., denominator ignores </a:t>
            </a:r>
            <a:r>
              <a:rPr lang="en-US" altLang="zh-CN" i="1" dirty="0">
                <a:solidFill>
                  <a:srgbClr val="000000"/>
                </a:solidFill>
              </a:rPr>
              <a:t>TN</a:t>
            </a:r>
            <a:r>
              <a:rPr lang="en-US" altLang="zh-CN" dirty="0">
                <a:solidFill>
                  <a:srgbClr val="000000"/>
                </a:solidFill>
              </a:rPr>
              <a:t>]</a:t>
            </a:r>
          </a:p>
          <a:p>
            <a:pPr lvl="1">
              <a:spcBef>
                <a:spcPts val="500"/>
              </a:spcBef>
            </a:pPr>
            <a:r>
              <a:rPr lang="en-US" altLang="zh-CN" dirty="0">
                <a:solidFill>
                  <a:srgbClr val="000000"/>
                </a:solidFill>
              </a:rPr>
              <a:t>Perfect clustering: </a:t>
            </a:r>
            <a:r>
              <a:rPr lang="en-US" altLang="zh-CN" i="1" dirty="0" err="1">
                <a:solidFill>
                  <a:srgbClr val="000000"/>
                </a:solidFill>
              </a:rPr>
              <a:t>Jaccard</a:t>
            </a:r>
            <a:r>
              <a:rPr lang="en-US" altLang="zh-CN" dirty="0">
                <a:solidFill>
                  <a:srgbClr val="000000"/>
                </a:solidFill>
              </a:rPr>
              <a:t> = 1 </a:t>
            </a:r>
          </a:p>
          <a:p>
            <a:pPr>
              <a:spcBef>
                <a:spcPts val="500"/>
              </a:spcBef>
            </a:pPr>
            <a:r>
              <a:rPr lang="en-US" altLang="zh-CN" b="1" dirty="0">
                <a:solidFill>
                  <a:srgbClr val="000000"/>
                </a:solidFill>
              </a:rPr>
              <a:t>Rand Statistic</a:t>
            </a:r>
            <a:r>
              <a:rPr lang="en-US" altLang="zh-CN" dirty="0">
                <a:solidFill>
                  <a:srgbClr val="000000"/>
                </a:solidFill>
              </a:rPr>
              <a:t>:     </a:t>
            </a:r>
          </a:p>
          <a:p>
            <a:pPr lvl="1">
              <a:spcBef>
                <a:spcPts val="500"/>
              </a:spcBef>
            </a:pPr>
            <a:r>
              <a:rPr lang="en-US" altLang="zh-CN" i="1" dirty="0">
                <a:solidFill>
                  <a:srgbClr val="000000"/>
                </a:solidFill>
              </a:rPr>
              <a:t>Rand</a:t>
            </a:r>
            <a:r>
              <a:rPr lang="en-US" altLang="zh-CN" dirty="0">
                <a:solidFill>
                  <a:srgbClr val="000000"/>
                </a:solidFill>
              </a:rPr>
              <a:t> = (</a:t>
            </a:r>
            <a:r>
              <a:rPr lang="en-US" altLang="zh-CN" i="1" dirty="0">
                <a:solidFill>
                  <a:srgbClr val="000000"/>
                </a:solidFill>
              </a:rPr>
              <a:t>TP </a:t>
            </a:r>
            <a:r>
              <a:rPr lang="en-US" altLang="zh-CN" dirty="0">
                <a:solidFill>
                  <a:srgbClr val="000000"/>
                </a:solidFill>
              </a:rPr>
              <a:t>+ </a:t>
            </a:r>
            <a:r>
              <a:rPr lang="en-US" altLang="zh-CN" i="1" dirty="0">
                <a:solidFill>
                  <a:srgbClr val="000000"/>
                </a:solidFill>
              </a:rPr>
              <a:t>TN</a:t>
            </a:r>
            <a:r>
              <a:rPr lang="en-US" altLang="zh-CN" dirty="0">
                <a:solidFill>
                  <a:srgbClr val="000000"/>
                </a:solidFill>
              </a:rPr>
              <a:t>)/</a:t>
            </a:r>
            <a:r>
              <a:rPr lang="en-US" altLang="zh-CN" i="1" dirty="0">
                <a:solidFill>
                  <a:srgbClr val="000000"/>
                </a:solidFill>
              </a:rPr>
              <a:t>N </a:t>
            </a:r>
          </a:p>
          <a:p>
            <a:pPr lvl="1">
              <a:spcBef>
                <a:spcPts val="500"/>
              </a:spcBef>
            </a:pPr>
            <a:r>
              <a:rPr lang="en-US" altLang="zh-CN" dirty="0">
                <a:solidFill>
                  <a:srgbClr val="000000"/>
                </a:solidFill>
              </a:rPr>
              <a:t>Symmetric; perfect clustering: </a:t>
            </a:r>
            <a:r>
              <a:rPr lang="en-US" altLang="zh-CN" i="1" dirty="0">
                <a:solidFill>
                  <a:srgbClr val="000000"/>
                </a:solidFill>
              </a:rPr>
              <a:t>Rand</a:t>
            </a:r>
            <a:r>
              <a:rPr lang="en-US" altLang="zh-CN" dirty="0">
                <a:solidFill>
                  <a:srgbClr val="000000"/>
                </a:solidFill>
              </a:rPr>
              <a:t> = 1 </a:t>
            </a:r>
            <a:endParaRPr lang="en-US" altLang="zh-CN" i="1" dirty="0">
              <a:solidFill>
                <a:srgbClr val="000000"/>
              </a:solidFill>
            </a:endParaRPr>
          </a:p>
          <a:p>
            <a:pPr>
              <a:spcBef>
                <a:spcPts val="500"/>
              </a:spcBef>
            </a:pPr>
            <a:r>
              <a:rPr lang="en-US" altLang="zh-CN" b="1" dirty="0">
                <a:solidFill>
                  <a:srgbClr val="000000"/>
                </a:solidFill>
              </a:rPr>
              <a:t>Fowlkes-Mallow Measure</a:t>
            </a:r>
            <a:r>
              <a:rPr lang="en-US" altLang="zh-CN" dirty="0">
                <a:solidFill>
                  <a:srgbClr val="000000"/>
                </a:solidFill>
              </a:rPr>
              <a:t>: </a:t>
            </a:r>
          </a:p>
          <a:p>
            <a:pPr lvl="1">
              <a:spcBef>
                <a:spcPts val="500"/>
              </a:spcBef>
            </a:pPr>
            <a:r>
              <a:rPr lang="en-US" altLang="zh-CN" dirty="0">
                <a:solidFill>
                  <a:srgbClr val="000000"/>
                </a:solidFill>
              </a:rPr>
              <a:t>Geometric mean of precision and recall</a:t>
            </a:r>
          </a:p>
          <a:p>
            <a:pPr marL="0" indent="0">
              <a:spcBef>
                <a:spcPts val="500"/>
              </a:spcBef>
              <a:buNone/>
            </a:pPr>
            <a:endParaRPr lang="en-US" altLang="zh-CN" dirty="0">
              <a:solidFill>
                <a:srgbClr val="000000"/>
              </a:solidFill>
            </a:endParaRPr>
          </a:p>
          <a:p>
            <a:pPr>
              <a:spcBef>
                <a:spcPts val="500"/>
              </a:spcBef>
            </a:pPr>
            <a:endParaRPr lang="en-US" altLang="zh-CN" dirty="0">
              <a:solidFill>
                <a:srgbClr val="000000"/>
              </a:solidFill>
            </a:endParaRPr>
          </a:p>
          <a:p>
            <a:pPr>
              <a:spcBef>
                <a:spcPts val="500"/>
              </a:spcBef>
            </a:pPr>
            <a:r>
              <a:rPr lang="en-US" altLang="zh-CN" dirty="0">
                <a:solidFill>
                  <a:srgbClr val="000000"/>
                </a:solidFill>
              </a:rPr>
              <a:t>Using the above formulas, one can calculate all the measures for the green table (leave as an exercise)</a:t>
            </a:r>
          </a:p>
        </p:txBody>
      </p:sp>
      <p:graphicFrame>
        <p:nvGraphicFramePr>
          <p:cNvPr id="48" name="Table 47"/>
          <p:cNvGraphicFramePr>
            <a:graphicFrameLocks noGrp="1"/>
          </p:cNvGraphicFramePr>
          <p:nvPr>
            <p:extLst/>
          </p:nvPr>
        </p:nvGraphicFramePr>
        <p:xfrm>
          <a:off x="9309822" y="3317483"/>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graphicFrame>
        <p:nvGraphicFramePr>
          <p:cNvPr id="56" name="Object 55"/>
          <p:cNvGraphicFramePr>
            <a:graphicFrameLocks noChangeAspect="1"/>
          </p:cNvGraphicFramePr>
          <p:nvPr>
            <p:extLst/>
          </p:nvPr>
        </p:nvGraphicFramePr>
        <p:xfrm>
          <a:off x="2202575" y="4997726"/>
          <a:ext cx="4866198" cy="772239"/>
        </p:xfrm>
        <a:graphic>
          <a:graphicData uri="http://schemas.openxmlformats.org/presentationml/2006/ole">
            <mc:AlternateContent xmlns:mc="http://schemas.openxmlformats.org/markup-compatibility/2006">
              <mc:Choice xmlns:v="urn:schemas-microsoft-com:vml" Requires="v">
                <p:oleObj spid="_x0000_s22582" name="Equation" r:id="rId4" imgW="2869920" imgH="444240" progId="Equation.DSMT4">
                  <p:embed/>
                </p:oleObj>
              </mc:Choice>
              <mc:Fallback>
                <p:oleObj name="Equation" r:id="rId4" imgW="2869920" imgH="444240" progId="Equation.DSMT4">
                  <p:embed/>
                  <p:pic>
                    <p:nvPicPr>
                      <p:cNvPr id="0" name=""/>
                      <p:cNvPicPr/>
                      <p:nvPr/>
                    </p:nvPicPr>
                    <p:blipFill>
                      <a:blip r:embed="rId5"/>
                      <a:stretch>
                        <a:fillRect/>
                      </a:stretch>
                    </p:blipFill>
                    <p:spPr>
                      <a:xfrm>
                        <a:off x="2202575" y="4997726"/>
                        <a:ext cx="4866198" cy="772239"/>
                      </a:xfrm>
                      <a:prstGeom prst="rect">
                        <a:avLst/>
                      </a:prstGeom>
                    </p:spPr>
                  </p:pic>
                </p:oleObj>
              </mc:Fallback>
            </mc:AlternateContent>
          </a:graphicData>
        </a:graphic>
      </p:graphicFrame>
      <p:grpSp>
        <p:nvGrpSpPr>
          <p:cNvPr id="51" name="Group 50"/>
          <p:cNvGrpSpPr/>
          <p:nvPr/>
        </p:nvGrpSpPr>
        <p:grpSpPr>
          <a:xfrm>
            <a:off x="9588080" y="1260024"/>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Calibri"/>
                </a:rPr>
                <a:t>Cluster </a:t>
              </a:r>
              <a:r>
                <a:rPr lang="en-US" altLang="en-US" sz="1400" b="1" i="1" dirty="0">
                  <a:solidFill>
                    <a:srgbClr val="000000"/>
                  </a:solidFill>
                  <a:latin typeface="Calibri"/>
                </a:rPr>
                <a:t>C</a:t>
              </a:r>
              <a:r>
                <a:rPr lang="en-US" altLang="en-US" sz="1400" b="1" i="1" baseline="-25000" dirty="0">
                  <a:solidFill>
                    <a:srgbClr val="000000"/>
                  </a:solidFill>
                  <a:latin typeface="Calibri"/>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Calibri"/>
                  <a:ea typeface="Tahoma" panose="020B0604030504040204" pitchFamily="34" charset="0"/>
                  <a:cs typeface="Tahoma" panose="020B0604030504040204" pitchFamily="34" charset="0"/>
                </a:rPr>
                <a:t>C</a:t>
              </a:r>
              <a:r>
                <a:rPr lang="en-US" altLang="en-US" sz="1400" b="1" i="1" baseline="-25000" dirty="0">
                  <a:solidFill>
                    <a:srgbClr val="000000"/>
                  </a:solidFill>
                  <a:latin typeface="Calibri"/>
                  <a:ea typeface="Tahoma" panose="020B0604030504040204" pitchFamily="34" charset="0"/>
                  <a:cs typeface="Tahoma" panose="020B0604030504040204" pitchFamily="34" charset="0"/>
                </a:rPr>
                <a:t>2</a:t>
              </a: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rgbClr val="C2BC80"/>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rgbClr val="C2BC80"/>
                    </a:solidFill>
                    <a:prstDash val="solid"/>
                  </a:ln>
                  <a:solidFill>
                    <a:srgbClr val="FFFFFF"/>
                  </a:solidFill>
                  <a:effectLst>
                    <a:outerShdw blurRad="38100" dist="22860" dir="5400000" algn="tl" rotWithShape="0">
                      <a:srgbClr val="000000">
                        <a:alpha val="30000"/>
                      </a:srgbClr>
                    </a:outerShdw>
                  </a:effectLst>
                </a:rPr>
                <a:t>3</a:t>
              </a: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Calibri"/>
                </a:rPr>
                <a:t>C</a:t>
              </a:r>
              <a:r>
                <a:rPr lang="en-US" altLang="en-US" sz="1400" b="1" i="1" baseline="-25000" dirty="0">
                  <a:solidFill>
                    <a:srgbClr val="000000"/>
                  </a:solidFill>
                  <a:latin typeface="Calibri"/>
                </a:rPr>
                <a:t>3</a:t>
              </a:r>
            </a:p>
          </p:txBody>
        </p:sp>
      </p:grpSp>
    </p:spTree>
    <p:extLst>
      <p:ext uri="{BB962C8B-B14F-4D97-AF65-F5344CB8AC3E}">
        <p14:creationId xmlns:p14="http://schemas.microsoft.com/office/powerpoint/2010/main" val="197169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solidFill>
                  <a:prstClr val="black"/>
                </a:solidFill>
              </a:rPr>
              <a:t>Internal Measures (I): </a:t>
            </a:r>
            <a:r>
              <a:rPr lang="en-US" altLang="zh-CN" dirty="0" err="1">
                <a:solidFill>
                  <a:prstClr val="black"/>
                </a:solidFill>
              </a:rPr>
              <a:t>BetaCV</a:t>
            </a:r>
            <a:r>
              <a:rPr lang="en-US" altLang="zh-CN" dirty="0">
                <a:solidFill>
                  <a:prstClr val="black"/>
                </a:solidFill>
              </a:rPr>
              <a:t> Measure</a:t>
            </a:r>
            <a:endParaRPr lang="en-US" dirty="0">
              <a:solidFill>
                <a:prstClr val="black"/>
              </a:solidFill>
            </a:endParaRPr>
          </a:p>
        </p:txBody>
      </p:sp>
      <p:sp>
        <p:nvSpPr>
          <p:cNvPr id="24579" name="Rectangle 3"/>
          <p:cNvSpPr>
            <a:spLocks noGrp="1" noChangeArrowheads="1"/>
          </p:cNvSpPr>
          <p:nvPr>
            <p:ph type="body" sz="half" idx="1"/>
          </p:nvPr>
        </p:nvSpPr>
        <p:spPr>
          <a:xfrm>
            <a:off x="556549" y="1160868"/>
            <a:ext cx="10950406" cy="5611124"/>
          </a:xfrm>
        </p:spPr>
        <p:txBody>
          <a:bodyPr vert="horz" lIns="92075" tIns="46038" rIns="92075" bIns="46038" rtlCol="0">
            <a:noAutofit/>
          </a:bodyPr>
          <a:lstStyle/>
          <a:p>
            <a:pPr>
              <a:spcAft>
                <a:spcPts val="600"/>
              </a:spcAft>
            </a:pPr>
            <a:r>
              <a:rPr lang="en-US" dirty="0"/>
              <a:t>A trade-off in maximizing intra-cluster compactness and inter-cluster separation</a:t>
            </a:r>
          </a:p>
          <a:p>
            <a:pPr>
              <a:spcAft>
                <a:spcPts val="600"/>
              </a:spcAft>
            </a:pPr>
            <a:r>
              <a:rPr lang="en-US" altLang="zh-CN" dirty="0">
                <a:ea typeface="SimSun" panose="02010600030101010101" pitchFamily="2" charset="-122"/>
                <a:cs typeface="Arial" panose="020B0604020202020204" pitchFamily="34" charset="0"/>
              </a:rPr>
              <a:t>Given a </a:t>
            </a:r>
            <a:r>
              <a:rPr lang="en-US" dirty="0"/>
              <a:t>clustering </a:t>
            </a:r>
            <a:r>
              <a:rPr lang="en-US" i="1" dirty="0"/>
              <a:t>C</a:t>
            </a:r>
            <a:r>
              <a:rPr lang="en-US" dirty="0"/>
              <a:t> = {</a:t>
            </a:r>
            <a:r>
              <a:rPr lang="en-US" i="1" dirty="0"/>
              <a:t>C</a:t>
            </a:r>
            <a:r>
              <a:rPr lang="en-US" i="1" baseline="-25000" dirty="0"/>
              <a:t>1</a:t>
            </a:r>
            <a:r>
              <a:rPr lang="en-US" i="1" dirty="0"/>
              <a:t>, . . ., </a:t>
            </a:r>
            <a:r>
              <a:rPr lang="en-US" i="1" dirty="0" err="1"/>
              <a:t>C</a:t>
            </a:r>
            <a:r>
              <a:rPr lang="en-US" i="1" baseline="-25000" dirty="0" err="1"/>
              <a:t>k</a:t>
            </a:r>
            <a:r>
              <a:rPr lang="en-US" dirty="0"/>
              <a:t>} with </a:t>
            </a:r>
            <a:r>
              <a:rPr lang="en-US" i="1" dirty="0"/>
              <a:t>k</a:t>
            </a:r>
            <a:r>
              <a:rPr lang="en-US" dirty="0"/>
              <a:t> clusters, cluster </a:t>
            </a:r>
            <a:r>
              <a:rPr lang="en-US" i="1" dirty="0"/>
              <a:t>C</a:t>
            </a:r>
            <a:r>
              <a:rPr lang="en-US" i="1" baseline="-25000" dirty="0"/>
              <a:t>i</a:t>
            </a:r>
            <a:r>
              <a:rPr lang="en-US" dirty="0"/>
              <a:t> containing </a:t>
            </a:r>
            <a:r>
              <a:rPr lang="en-US" i="1" dirty="0" err="1"/>
              <a:t>n</a:t>
            </a:r>
            <a:r>
              <a:rPr lang="en-US" i="1" baseline="-25000" dirty="0" err="1"/>
              <a:t>i</a:t>
            </a:r>
            <a:r>
              <a:rPr lang="en-US" dirty="0"/>
              <a:t> = |</a:t>
            </a:r>
            <a:r>
              <a:rPr lang="en-US" i="1" dirty="0"/>
              <a:t>C</a:t>
            </a:r>
            <a:r>
              <a:rPr lang="en-US" i="1" baseline="-25000" dirty="0"/>
              <a:t>i</a:t>
            </a:r>
            <a:r>
              <a:rPr lang="en-US" dirty="0"/>
              <a:t>| points</a:t>
            </a:r>
          </a:p>
          <a:p>
            <a:pPr lvl="1">
              <a:spcAft>
                <a:spcPts val="600"/>
              </a:spcAft>
            </a:pPr>
            <a:r>
              <a:rPr lang="en-US" altLang="zh-CN" dirty="0">
                <a:ea typeface="SimSun" panose="02010600030101010101" pitchFamily="2" charset="-122"/>
                <a:cs typeface="Arial" panose="020B0604020202020204" pitchFamily="34" charset="0"/>
              </a:rPr>
              <a:t>Let </a:t>
            </a:r>
            <a:r>
              <a:rPr lang="en-US" altLang="zh-CN" i="1" dirty="0">
                <a:ea typeface="SimSun" panose="02010600030101010101" pitchFamily="2" charset="-122"/>
                <a:cs typeface="Arial" panose="020B0604020202020204" pitchFamily="34" charset="0"/>
              </a:rPr>
              <a:t>W</a:t>
            </a:r>
            <a:r>
              <a:rPr lang="en-US" altLang="zh-CN" dirty="0">
                <a:ea typeface="SimSun" panose="02010600030101010101" pitchFamily="2" charset="-122"/>
                <a:cs typeface="Arial" panose="020B0604020202020204" pitchFamily="34" charset="0"/>
              </a:rPr>
              <a:t>(</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R</a:t>
            </a:r>
            <a:r>
              <a:rPr lang="en-US" altLang="zh-CN" dirty="0">
                <a:ea typeface="SimSun" panose="02010600030101010101" pitchFamily="2" charset="-122"/>
                <a:cs typeface="Arial" panose="020B0604020202020204" pitchFamily="34" charset="0"/>
              </a:rPr>
              <a:t>) be sum of weights on all edges with one vertex in </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and the other in </a:t>
            </a:r>
            <a:r>
              <a:rPr lang="en-US" altLang="zh-CN" i="1" dirty="0">
                <a:ea typeface="SimSun" panose="02010600030101010101" pitchFamily="2" charset="-122"/>
                <a:cs typeface="Arial" panose="020B0604020202020204" pitchFamily="34" charset="0"/>
              </a:rPr>
              <a:t>R</a:t>
            </a:r>
          </a:p>
          <a:p>
            <a:pPr lvl="1">
              <a:spcAft>
                <a:spcPts val="600"/>
              </a:spcAft>
            </a:pPr>
            <a:r>
              <a:rPr lang="en-US" dirty="0"/>
              <a:t>The sum of all the intra-cluster weights over all clusters:   </a:t>
            </a:r>
            <a:endParaRPr lang="en-US" altLang="zh-CN" dirty="0">
              <a:ea typeface="SimSun" panose="02010600030101010101" pitchFamily="2" charset="-122"/>
              <a:cs typeface="Arial" panose="020B0604020202020204" pitchFamily="34" charset="0"/>
            </a:endParaRPr>
          </a:p>
          <a:p>
            <a:pPr lvl="1">
              <a:spcAft>
                <a:spcPts val="600"/>
              </a:spcAft>
            </a:pPr>
            <a:r>
              <a:rPr lang="en-US" dirty="0"/>
              <a:t>The sum of all the inter-cluster weights: </a:t>
            </a:r>
          </a:p>
          <a:p>
            <a:pPr marL="200025" lvl="1" indent="0">
              <a:spcAft>
                <a:spcPts val="600"/>
              </a:spcAft>
              <a:buNone/>
            </a:pPr>
            <a:r>
              <a:rPr lang="en-US" dirty="0"/>
              <a:t>  </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number of distinct intra-cluster edges:</a:t>
            </a:r>
          </a:p>
          <a:p>
            <a:pPr lvl="1">
              <a:spcAft>
                <a:spcPts val="600"/>
              </a:spcAft>
            </a:pPr>
            <a:r>
              <a:rPr lang="en-US" altLang="zh-CN" dirty="0">
                <a:ea typeface="SimSun" panose="02010600030101010101" pitchFamily="2" charset="-122"/>
                <a:cs typeface="Arial" panose="020B0604020202020204" pitchFamily="34" charset="0"/>
              </a:rPr>
              <a:t>The number of distinct inter-cluster edges:</a:t>
            </a:r>
          </a:p>
          <a:p>
            <a:pPr>
              <a:spcAft>
                <a:spcPts val="600"/>
              </a:spcAft>
            </a:pPr>
            <a:r>
              <a:rPr lang="en-US" altLang="zh-CN" b="1" dirty="0">
                <a:ea typeface="SimSun" panose="02010600030101010101" pitchFamily="2" charset="-122"/>
                <a:cs typeface="Arial" panose="020B0604020202020204" pitchFamily="34" charset="0"/>
              </a:rPr>
              <a:t>Beta-CV measure</a:t>
            </a:r>
            <a:r>
              <a:rPr lang="en-US" altLang="zh-CN" dirty="0">
                <a:ea typeface="SimSun" panose="02010600030101010101" pitchFamily="2" charset="-122"/>
                <a:cs typeface="Arial" panose="020B0604020202020204" pitchFamily="34" charset="0"/>
              </a:rPr>
              <a:t>: </a:t>
            </a:r>
            <a:r>
              <a:rPr lang="en-US" dirty="0"/>
              <a:t> </a:t>
            </a:r>
          </a:p>
          <a:p>
            <a:pPr lvl="1">
              <a:spcAft>
                <a:spcPts val="600"/>
              </a:spcAft>
            </a:pPr>
            <a:r>
              <a:rPr lang="en-US" dirty="0"/>
              <a:t>The ratio of the mean intra-cluster distance to the mean inter-cluster distance</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smaller, the better the clustering</a:t>
            </a:r>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p>
        </p:txBody>
      </p:sp>
      <p:graphicFrame>
        <p:nvGraphicFramePr>
          <p:cNvPr id="5" name="Object 4"/>
          <p:cNvGraphicFramePr>
            <a:graphicFrameLocks noChangeAspect="1"/>
          </p:cNvGraphicFramePr>
          <p:nvPr>
            <p:extLst/>
          </p:nvPr>
        </p:nvGraphicFramePr>
        <p:xfrm>
          <a:off x="8236173" y="2576001"/>
          <a:ext cx="2282488" cy="797129"/>
        </p:xfrm>
        <a:graphic>
          <a:graphicData uri="http://schemas.openxmlformats.org/presentationml/2006/ole">
            <mc:AlternateContent xmlns:mc="http://schemas.openxmlformats.org/markup-compatibility/2006">
              <mc:Choice xmlns:v="urn:schemas-microsoft-com:vml" Requires="v">
                <p:oleObj spid="_x0000_s23810" name="Equation" r:id="rId4" imgW="1269720" imgH="431640" progId="Equation.DSMT4">
                  <p:embed/>
                </p:oleObj>
              </mc:Choice>
              <mc:Fallback>
                <p:oleObj name="Equation" r:id="rId4" imgW="1269720" imgH="431640" progId="Equation.DSMT4">
                  <p:embed/>
                  <p:pic>
                    <p:nvPicPr>
                      <p:cNvPr id="0" name=""/>
                      <p:cNvPicPr/>
                      <p:nvPr/>
                    </p:nvPicPr>
                    <p:blipFill>
                      <a:blip r:embed="rId5"/>
                      <a:stretch>
                        <a:fillRect/>
                      </a:stretch>
                    </p:blipFill>
                    <p:spPr>
                      <a:xfrm>
                        <a:off x="8236173" y="2576001"/>
                        <a:ext cx="2282488" cy="79712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6254985" y="3243242"/>
          <a:ext cx="4383088" cy="819150"/>
        </p:xfrm>
        <a:graphic>
          <a:graphicData uri="http://schemas.openxmlformats.org/presentationml/2006/ole">
            <mc:AlternateContent xmlns:mc="http://schemas.openxmlformats.org/markup-compatibility/2006">
              <mc:Choice xmlns:v="urn:schemas-microsoft-com:vml" Requires="v">
                <p:oleObj spid="_x0000_s23811" name="Equation" r:id="rId6" imgW="2438280" imgH="444240" progId="Equation.DSMT4">
                  <p:embed/>
                </p:oleObj>
              </mc:Choice>
              <mc:Fallback>
                <p:oleObj name="Equation" r:id="rId6" imgW="2438280" imgH="444240" progId="Equation.DSMT4">
                  <p:embed/>
                  <p:pic>
                    <p:nvPicPr>
                      <p:cNvPr id="0" name=""/>
                      <p:cNvPicPr/>
                      <p:nvPr/>
                    </p:nvPicPr>
                    <p:blipFill>
                      <a:blip r:embed="rId7"/>
                      <a:stretch>
                        <a:fillRect/>
                      </a:stretch>
                    </p:blipFill>
                    <p:spPr>
                      <a:xfrm>
                        <a:off x="6254985" y="3243242"/>
                        <a:ext cx="4383088" cy="81915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672122" y="4134066"/>
          <a:ext cx="1267179" cy="701356"/>
        </p:xfrm>
        <a:graphic>
          <a:graphicData uri="http://schemas.openxmlformats.org/presentationml/2006/ole">
            <mc:AlternateContent xmlns:mc="http://schemas.openxmlformats.org/markup-compatibility/2006">
              <mc:Choice xmlns:v="urn:schemas-microsoft-com:vml" Requires="v">
                <p:oleObj spid="_x0000_s23812" name="Equation" r:id="rId8" imgW="850680" imgH="457200" progId="Equation.DSMT4">
                  <p:embed/>
                </p:oleObj>
              </mc:Choice>
              <mc:Fallback>
                <p:oleObj name="Equation" r:id="rId8" imgW="850680" imgH="457200" progId="Equation.DSMT4">
                  <p:embed/>
                  <p:pic>
                    <p:nvPicPr>
                      <p:cNvPr id="0" name=""/>
                      <p:cNvPicPr/>
                      <p:nvPr/>
                    </p:nvPicPr>
                    <p:blipFill>
                      <a:blip r:embed="rId9"/>
                      <a:stretch>
                        <a:fillRect/>
                      </a:stretch>
                    </p:blipFill>
                    <p:spPr>
                      <a:xfrm>
                        <a:off x="6672122" y="4134066"/>
                        <a:ext cx="1267179" cy="70135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6670896" y="4833311"/>
          <a:ext cx="1749124" cy="734065"/>
        </p:xfrm>
        <a:graphic>
          <a:graphicData uri="http://schemas.openxmlformats.org/presentationml/2006/ole">
            <mc:AlternateContent xmlns:mc="http://schemas.openxmlformats.org/markup-compatibility/2006">
              <mc:Choice xmlns:v="urn:schemas-microsoft-com:vml" Requires="v">
                <p:oleObj spid="_x0000_s23813" name="Equation" r:id="rId10" imgW="1091880" imgH="444240" progId="Equation.DSMT4">
                  <p:embed/>
                </p:oleObj>
              </mc:Choice>
              <mc:Fallback>
                <p:oleObj name="Equation" r:id="rId10" imgW="1091880" imgH="444240" progId="Equation.DSMT4">
                  <p:embed/>
                  <p:pic>
                    <p:nvPicPr>
                      <p:cNvPr id="0" name=""/>
                      <p:cNvPicPr/>
                      <p:nvPr/>
                    </p:nvPicPr>
                    <p:blipFill>
                      <a:blip r:embed="rId11"/>
                      <a:stretch>
                        <a:fillRect/>
                      </a:stretch>
                    </p:blipFill>
                    <p:spPr>
                      <a:xfrm>
                        <a:off x="6670896" y="4833311"/>
                        <a:ext cx="1749124" cy="73406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356452" y="5241846"/>
          <a:ext cx="2114550" cy="711200"/>
        </p:xfrm>
        <a:graphic>
          <a:graphicData uri="http://schemas.openxmlformats.org/presentationml/2006/ole">
            <mc:AlternateContent xmlns:mc="http://schemas.openxmlformats.org/markup-compatibility/2006">
              <mc:Choice xmlns:v="urn:schemas-microsoft-com:vml" Requires="v">
                <p:oleObj spid="_x0000_s23814" name="Equation" r:id="rId12" imgW="1320480" imgH="431640" progId="Equation.DSMT4">
                  <p:embed/>
                </p:oleObj>
              </mc:Choice>
              <mc:Fallback>
                <p:oleObj name="Equation" r:id="rId12" imgW="1320480" imgH="431640" progId="Equation.DSMT4">
                  <p:embed/>
                  <p:pic>
                    <p:nvPicPr>
                      <p:cNvPr id="0" name=""/>
                      <p:cNvPicPr/>
                      <p:nvPr/>
                    </p:nvPicPr>
                    <p:blipFill>
                      <a:blip r:embed="rId13"/>
                      <a:stretch>
                        <a:fillRect/>
                      </a:stretch>
                    </p:blipFill>
                    <p:spPr>
                      <a:xfrm>
                        <a:off x="3356452" y="5241846"/>
                        <a:ext cx="2114550" cy="711200"/>
                      </a:xfrm>
                      <a:prstGeom prst="rect">
                        <a:avLst/>
                      </a:prstGeom>
                    </p:spPr>
                  </p:pic>
                </p:oleObj>
              </mc:Fallback>
            </mc:AlternateContent>
          </a:graphicData>
        </a:graphic>
      </p:graphicFrame>
      <p:grpSp>
        <p:nvGrpSpPr>
          <p:cNvPr id="3" name="Group 2"/>
          <p:cNvGrpSpPr/>
          <p:nvPr/>
        </p:nvGrpSpPr>
        <p:grpSpPr>
          <a:xfrm>
            <a:off x="9237558" y="4163104"/>
            <a:ext cx="2057399" cy="1225993"/>
            <a:chOff x="10001278" y="3867115"/>
            <a:chExt cx="2057399" cy="1225993"/>
          </a:xfrm>
        </p:grpSpPr>
        <p:grpSp>
          <p:nvGrpSpPr>
            <p:cNvPr id="11" name="Group 47"/>
            <p:cNvGrpSpPr>
              <a:grpSpLocks/>
            </p:cNvGrpSpPr>
            <p:nvPr/>
          </p:nvGrpSpPr>
          <p:grpSpPr bwMode="auto">
            <a:xfrm>
              <a:off x="10001278" y="3867115"/>
              <a:ext cx="2057399" cy="1225993"/>
              <a:chOff x="6781800" y="1295400"/>
              <a:chExt cx="2042907" cy="1181100"/>
            </a:xfrm>
          </p:grpSpPr>
          <p:sp>
            <p:nvSpPr>
              <p:cNvPr id="2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4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3"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52442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285893"/>
            <a:ext cx="12191999" cy="609600"/>
          </a:xfrm>
        </p:spPr>
        <p:txBody>
          <a:bodyPr vert="horz" lIns="92075" tIns="46038" rIns="92075" bIns="46038" rtlCol="0" anchor="ctr">
            <a:noAutofit/>
          </a:bodyPr>
          <a:lstStyle/>
          <a:p>
            <a:pPr defTabSz="1219110"/>
            <a:r>
              <a:rPr lang="en-US" altLang="zh-CN" sz="4000" dirty="0">
                <a:solidFill>
                  <a:prstClr val="black"/>
                </a:solidFill>
              </a:rPr>
              <a:t>Internal Measures (II): Normalized Cut and Modularity</a:t>
            </a:r>
            <a:endParaRPr lang="en-US" sz="4000" dirty="0">
              <a:solidFill>
                <a:prstClr val="black"/>
              </a:solidFill>
            </a:endParaRPr>
          </a:p>
        </p:txBody>
      </p:sp>
      <p:sp>
        <p:nvSpPr>
          <p:cNvPr id="24579" name="Rectangle 3"/>
          <p:cNvSpPr>
            <a:spLocks noGrp="1" noChangeArrowheads="1"/>
          </p:cNvSpPr>
          <p:nvPr>
            <p:ph type="body" sz="half" idx="1"/>
          </p:nvPr>
        </p:nvSpPr>
        <p:spPr>
          <a:xfrm>
            <a:off x="556548" y="1169919"/>
            <a:ext cx="10950406" cy="5611124"/>
          </a:xfrm>
        </p:spPr>
        <p:txBody>
          <a:bodyPr vert="horz" lIns="92075" tIns="46038" rIns="92075" bIns="46038" rtlCol="0">
            <a:noAutofit/>
          </a:bodyPr>
          <a:lstStyle/>
          <a:p>
            <a:r>
              <a:rPr lang="en-US" altLang="zh-CN" b="1" dirty="0">
                <a:ea typeface="SimSun" panose="02010600030101010101" pitchFamily="2" charset="-122"/>
                <a:cs typeface="Arial" panose="020B0604020202020204" pitchFamily="34" charset="0"/>
              </a:rPr>
              <a:t>Normalized cut</a:t>
            </a:r>
            <a:r>
              <a:rPr lang="en-US" altLang="zh-CN" dirty="0">
                <a:ea typeface="SimSun" panose="02010600030101010101" pitchFamily="2" charset="-122"/>
                <a:cs typeface="Arial" panose="020B0604020202020204" pitchFamily="34" charset="0"/>
              </a:rPr>
              <a:t>:</a:t>
            </a:r>
          </a:p>
          <a:p>
            <a:endParaRPr lang="en-US" altLang="zh-CN" dirty="0">
              <a:ea typeface="SimSun" panose="02010600030101010101" pitchFamily="2" charset="-122"/>
              <a:cs typeface="Arial" panose="020B0604020202020204" pitchFamily="34" charset="0"/>
            </a:endParaRPr>
          </a:p>
          <a:p>
            <a:pPr marL="612782" lvl="3" indent="0">
              <a:buNone/>
            </a:pPr>
            <a:r>
              <a:rPr lang="en-US" dirty="0"/>
              <a:t>where </a:t>
            </a:r>
            <a:r>
              <a:rPr lang="en-US" i="1" dirty="0" err="1"/>
              <a:t>vol</a:t>
            </a:r>
            <a:r>
              <a:rPr lang="en-US" dirty="0"/>
              <a:t>(</a:t>
            </a:r>
            <a:r>
              <a:rPr lang="en-US" i="1" dirty="0"/>
              <a:t>C</a:t>
            </a:r>
            <a:r>
              <a:rPr lang="en-US" i="1" baseline="-25000" dirty="0"/>
              <a:t>i</a:t>
            </a:r>
            <a:r>
              <a:rPr lang="en-US" dirty="0"/>
              <a:t>) = </a:t>
            </a:r>
            <a:r>
              <a:rPr lang="en-US" i="1" dirty="0"/>
              <a:t>W</a:t>
            </a:r>
            <a:r>
              <a:rPr lang="en-US" dirty="0"/>
              <a:t>(</a:t>
            </a:r>
            <a:r>
              <a:rPr lang="en-US" i="1" dirty="0"/>
              <a:t>C</a:t>
            </a:r>
            <a:r>
              <a:rPr lang="en-US" i="1" baseline="-25000" dirty="0"/>
              <a:t>i</a:t>
            </a:r>
            <a:r>
              <a:rPr lang="en-US" i="1" dirty="0"/>
              <a:t>, V</a:t>
            </a:r>
            <a:r>
              <a:rPr lang="en-US" dirty="0"/>
              <a:t>) is the volume of cluster </a:t>
            </a:r>
            <a:r>
              <a:rPr lang="en-US" i="1" dirty="0"/>
              <a:t>C</a:t>
            </a:r>
            <a:r>
              <a:rPr lang="en-US" i="1" baseline="-25000" dirty="0"/>
              <a:t>i</a:t>
            </a:r>
            <a:r>
              <a:rPr lang="en-US" dirty="0"/>
              <a:t> </a:t>
            </a:r>
          </a:p>
          <a:p>
            <a:pPr lvl="1"/>
            <a:r>
              <a:rPr lang="en-US" altLang="zh-CN" dirty="0">
                <a:ea typeface="SimSun" panose="02010600030101010101" pitchFamily="2" charset="-122"/>
                <a:cs typeface="Arial" panose="020B0604020202020204" pitchFamily="34" charset="0"/>
              </a:rPr>
              <a:t>The higher normalized cut value, the better the clustering</a:t>
            </a:r>
            <a:endParaRPr lang="en-US" dirty="0"/>
          </a:p>
          <a:p>
            <a:endParaRPr lang="en-US" dirty="0"/>
          </a:p>
          <a:p>
            <a:endParaRPr lang="en-US" dirty="0"/>
          </a:p>
          <a:p>
            <a:r>
              <a:rPr lang="en-US" b="1" dirty="0"/>
              <a:t>Modularity</a:t>
            </a:r>
            <a:r>
              <a:rPr lang="en-US" dirty="0"/>
              <a:t> (for graph clustering)</a:t>
            </a:r>
            <a:endParaRPr lang="en-US" altLang="zh-CN" dirty="0">
              <a:ea typeface="SimSun" panose="02010600030101010101" pitchFamily="2" charset="-122"/>
              <a:cs typeface="Arial" panose="020B0604020202020204" pitchFamily="34" charset="0"/>
            </a:endParaRPr>
          </a:p>
          <a:p>
            <a:pPr lvl="1"/>
            <a:r>
              <a:rPr lang="en-US" dirty="0"/>
              <a:t>Modularity </a:t>
            </a:r>
            <a:r>
              <a:rPr lang="en-US" altLang="zh-CN" i="1" dirty="0">
                <a:ea typeface="SimSun" panose="02010600030101010101" pitchFamily="2" charset="-122"/>
                <a:cs typeface="Arial" panose="020B0604020202020204" pitchFamily="34" charset="0"/>
              </a:rPr>
              <a:t>Q</a:t>
            </a:r>
            <a:r>
              <a:rPr lang="en-US" altLang="zh-CN" dirty="0">
                <a:ea typeface="SimSun" panose="02010600030101010101" pitchFamily="2" charset="-122"/>
                <a:cs typeface="Arial" panose="020B0604020202020204" pitchFamily="34" charset="0"/>
              </a:rPr>
              <a:t> is defined as</a:t>
            </a:r>
          </a:p>
          <a:p>
            <a:pPr marL="612782" lvl="3" indent="0">
              <a:buNone/>
            </a:pPr>
            <a:r>
              <a:rPr lang="en-US" altLang="zh-CN" dirty="0">
                <a:ea typeface="SimSun" panose="02010600030101010101" pitchFamily="2" charset="-122"/>
                <a:cs typeface="Arial" panose="020B0604020202020204" pitchFamily="34" charset="0"/>
              </a:rPr>
              <a:t>where</a:t>
            </a:r>
          </a:p>
          <a:p>
            <a:pPr lvl="1"/>
            <a:r>
              <a:rPr lang="en-US" dirty="0"/>
              <a:t>Modularity measures the difference between the observed and expected fraction of weights on edges within the clusters.</a:t>
            </a:r>
          </a:p>
          <a:p>
            <a:pPr lvl="1"/>
            <a:r>
              <a:rPr lang="en-US" dirty="0"/>
              <a:t>The smaller the value, the better the clustering—the intra-cluster distances are lower than expected</a:t>
            </a:r>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solidFill>
                <a:srgbClr val="000000"/>
              </a:solidFill>
            </a:endParaRPr>
          </a:p>
        </p:txBody>
      </p:sp>
      <p:graphicFrame>
        <p:nvGraphicFramePr>
          <p:cNvPr id="6" name="Object 5"/>
          <p:cNvGraphicFramePr>
            <a:graphicFrameLocks noChangeAspect="1"/>
          </p:cNvGraphicFramePr>
          <p:nvPr>
            <p:extLst/>
          </p:nvPr>
        </p:nvGraphicFramePr>
        <p:xfrm>
          <a:off x="3099276" y="1208997"/>
          <a:ext cx="7592868" cy="1061876"/>
        </p:xfrm>
        <a:graphic>
          <a:graphicData uri="http://schemas.openxmlformats.org/presentationml/2006/ole">
            <mc:AlternateContent xmlns:mc="http://schemas.openxmlformats.org/markup-compatibility/2006">
              <mc:Choice xmlns:v="urn:schemas-microsoft-com:vml" Requires="v">
                <p:oleObj spid="_x0000_s24732" name="Equation" r:id="rId4" imgW="4927320" imgH="672840" progId="Equation.DSMT4">
                  <p:embed/>
                </p:oleObj>
              </mc:Choice>
              <mc:Fallback>
                <p:oleObj name="Equation" r:id="rId4" imgW="4927320" imgH="672840" progId="Equation.DSMT4">
                  <p:embed/>
                  <p:pic>
                    <p:nvPicPr>
                      <p:cNvPr id="0" name=""/>
                      <p:cNvPicPr/>
                      <p:nvPr/>
                    </p:nvPicPr>
                    <p:blipFill>
                      <a:blip r:embed="rId5"/>
                      <a:stretch>
                        <a:fillRect/>
                      </a:stretch>
                    </p:blipFill>
                    <p:spPr>
                      <a:xfrm>
                        <a:off x="3099276" y="1208997"/>
                        <a:ext cx="7592868" cy="106187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234143" y="3719526"/>
          <a:ext cx="3306762" cy="881063"/>
        </p:xfrm>
        <a:graphic>
          <a:graphicData uri="http://schemas.openxmlformats.org/presentationml/2006/ole">
            <mc:AlternateContent xmlns:mc="http://schemas.openxmlformats.org/markup-compatibility/2006">
              <mc:Choice xmlns:v="urn:schemas-microsoft-com:vml" Requires="v">
                <p:oleObj spid="_x0000_s24733" name="Equation" r:id="rId6" imgW="2145960" imgH="558720" progId="Equation.DSMT4">
                  <p:embed/>
                </p:oleObj>
              </mc:Choice>
              <mc:Fallback>
                <p:oleObj name="Equation" r:id="rId6" imgW="2145960" imgH="558720" progId="Equation.DSMT4">
                  <p:embed/>
                  <p:pic>
                    <p:nvPicPr>
                      <p:cNvPr id="0" name=""/>
                      <p:cNvPicPr/>
                      <p:nvPr/>
                    </p:nvPicPr>
                    <p:blipFill>
                      <a:blip r:embed="rId7"/>
                      <a:stretch>
                        <a:fillRect/>
                      </a:stretch>
                    </p:blipFill>
                    <p:spPr>
                      <a:xfrm>
                        <a:off x="5234143" y="3719526"/>
                        <a:ext cx="3306762" cy="8810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768363" y="4642104"/>
          <a:ext cx="6359525" cy="681037"/>
        </p:xfrm>
        <a:graphic>
          <a:graphicData uri="http://schemas.openxmlformats.org/presentationml/2006/ole">
            <mc:AlternateContent xmlns:mc="http://schemas.openxmlformats.org/markup-compatibility/2006">
              <mc:Choice xmlns:v="urn:schemas-microsoft-com:vml" Requires="v">
                <p:oleObj spid="_x0000_s24734" name="Equation" r:id="rId8" imgW="4127400" imgH="431640" progId="Equation.DSMT4">
                  <p:embed/>
                </p:oleObj>
              </mc:Choice>
              <mc:Fallback>
                <p:oleObj name="Equation" r:id="rId8" imgW="4127400" imgH="431640" progId="Equation.DSMT4">
                  <p:embed/>
                  <p:pic>
                    <p:nvPicPr>
                      <p:cNvPr id="0" name=""/>
                      <p:cNvPicPr/>
                      <p:nvPr/>
                    </p:nvPicPr>
                    <p:blipFill>
                      <a:blip r:embed="rId9"/>
                      <a:stretch>
                        <a:fillRect/>
                      </a:stretch>
                    </p:blipFill>
                    <p:spPr>
                      <a:xfrm>
                        <a:off x="2768363" y="4642104"/>
                        <a:ext cx="6359525" cy="681037"/>
                      </a:xfrm>
                      <a:prstGeom prst="rect">
                        <a:avLst/>
                      </a:prstGeom>
                    </p:spPr>
                  </p:pic>
                </p:oleObj>
              </mc:Fallback>
            </mc:AlternateContent>
          </a:graphicData>
        </a:graphic>
      </p:graphicFrame>
      <p:grpSp>
        <p:nvGrpSpPr>
          <p:cNvPr id="8" name="Group 7"/>
          <p:cNvGrpSpPr/>
          <p:nvPr/>
        </p:nvGrpSpPr>
        <p:grpSpPr>
          <a:xfrm>
            <a:off x="9425849" y="2534733"/>
            <a:ext cx="2057399" cy="1225993"/>
            <a:chOff x="10001278" y="3867115"/>
            <a:chExt cx="2057399" cy="1225993"/>
          </a:xfrm>
        </p:grpSpPr>
        <p:grpSp>
          <p:nvGrpSpPr>
            <p:cNvPr id="9" name="Group 47"/>
            <p:cNvGrpSpPr>
              <a:grpSpLocks/>
            </p:cNvGrpSpPr>
            <p:nvPr/>
          </p:nvGrpSpPr>
          <p:grpSpPr bwMode="auto">
            <a:xfrm>
              <a:off x="10001278" y="3867115"/>
              <a:ext cx="2057399" cy="1225993"/>
              <a:chOff x="6781800" y="1295400"/>
              <a:chExt cx="2042907" cy="1181100"/>
            </a:xfrm>
          </p:grpSpPr>
          <p:sp>
            <p:nvSpPr>
              <p:cNvPr id="16"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23"/>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2"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5"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09342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90165" y="381000"/>
            <a:ext cx="8269638" cy="609600"/>
          </a:xfrm>
        </p:spPr>
        <p:txBody>
          <a:bodyPr vert="horz" lIns="92075" tIns="46038" rIns="92075" bIns="46038" rtlCol="0" anchor="ctr">
            <a:noAutofit/>
          </a:bodyPr>
          <a:lstStyle/>
          <a:p>
            <a:r>
              <a:rPr lang="en-US" altLang="zh-CN" dirty="0">
                <a:ea typeface="SimSun" panose="02010600030101010101" pitchFamily="2" charset="-122"/>
              </a:rPr>
              <a:t>Relative Measure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98787" y="1220879"/>
            <a:ext cx="11375476" cy="5411948"/>
          </a:xfrm>
        </p:spPr>
        <p:txBody>
          <a:bodyPr vert="horz" lIns="92075" tIns="46038" rIns="92075" bIns="46038" rtlCol="0">
            <a:noAutofit/>
          </a:bodyPr>
          <a:lstStyle/>
          <a:p>
            <a:pPr>
              <a:lnSpc>
                <a:spcPct val="120000"/>
              </a:lnSpc>
            </a:pPr>
            <a:r>
              <a:rPr lang="en-US" altLang="zh-CN" dirty="0">
                <a:ea typeface="SimSun" panose="02010600030101010101" pitchFamily="2" charset="-122"/>
              </a:rPr>
              <a:t>Relative measure: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a:p>
            <a:r>
              <a:rPr lang="en-US" altLang="zh-CN" b="1" dirty="0">
                <a:ea typeface="SimSun" panose="02010600030101010101" pitchFamily="2" charset="-122"/>
                <a:cs typeface="Arial" panose="020B0604020202020204" pitchFamily="34" charset="0"/>
              </a:rPr>
              <a:t>Silhouette coefficient </a:t>
            </a:r>
            <a:r>
              <a:rPr lang="en-US" altLang="zh-CN" dirty="0">
                <a:ea typeface="SimSun" panose="02010600030101010101" pitchFamily="2" charset="-122"/>
                <a:cs typeface="Arial" panose="020B0604020202020204" pitchFamily="34" charset="0"/>
              </a:rPr>
              <a:t>as</a:t>
            </a:r>
            <a:r>
              <a:rPr lang="en-US" altLang="zh-CN" b="1" dirty="0">
                <a:ea typeface="SimSun" panose="02010600030101010101" pitchFamily="2" charset="-122"/>
                <a:cs typeface="Arial" panose="020B0604020202020204" pitchFamily="34" charset="0"/>
              </a:rPr>
              <a:t> </a:t>
            </a:r>
            <a:r>
              <a:rPr lang="en-US" altLang="zh-CN" dirty="0">
                <a:ea typeface="SimSun" panose="02010600030101010101" pitchFamily="2" charset="-122"/>
                <a:cs typeface="Arial" panose="020B0604020202020204" pitchFamily="34" charset="0"/>
              </a:rPr>
              <a:t>an </a:t>
            </a:r>
            <a:r>
              <a:rPr lang="en-US" altLang="zh-CN" b="1" dirty="0">
                <a:ea typeface="SimSun" panose="02010600030101010101" pitchFamily="2" charset="-122"/>
                <a:cs typeface="Arial" panose="020B0604020202020204" pitchFamily="34" charset="0"/>
              </a:rPr>
              <a:t>internal measure</a:t>
            </a:r>
            <a:r>
              <a:rPr lang="en-US" altLang="zh-CN" dirty="0">
                <a:ea typeface="SimSun" panose="02010600030101010101" pitchFamily="2" charset="-122"/>
                <a:cs typeface="Arial" panose="020B0604020202020204" pitchFamily="34" charset="0"/>
              </a:rPr>
              <a:t>: Check cluster cohesion and separation</a:t>
            </a:r>
          </a:p>
          <a:p>
            <a:pPr lvl="1"/>
            <a:r>
              <a:rPr lang="en-US" altLang="zh-CN" dirty="0">
                <a:ea typeface="SimSun" panose="02010600030101010101" pitchFamily="2" charset="-122"/>
                <a:cs typeface="Arial" panose="020B0604020202020204" pitchFamily="34" charset="0"/>
              </a:rPr>
              <a:t>For each point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its silhouette coefficient </a:t>
            </a:r>
            <a:r>
              <a:rPr lang="en-US" altLang="zh-CN" i="1" dirty="0" err="1">
                <a:ea typeface="SimSun" panose="02010600030101010101" pitchFamily="2" charset="-122"/>
                <a:cs typeface="Arial" panose="020B0604020202020204" pitchFamily="34" charset="0"/>
              </a:rPr>
              <a:t>s</a:t>
            </a:r>
            <a:r>
              <a:rPr lang="en-US" altLang="zh-CN" i="1" baseline="-25000" dirty="0" err="1">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is: </a:t>
            </a:r>
          </a:p>
          <a:p>
            <a:pPr marL="852487" lvl="4" indent="0">
              <a:buNone/>
            </a:pPr>
            <a:r>
              <a:rPr lang="en-US" altLang="zh-CN" dirty="0">
                <a:ea typeface="SimSun" panose="02010600030101010101" pitchFamily="2" charset="-122"/>
                <a:cs typeface="Arial" panose="020B0604020202020204" pitchFamily="34" charset="0"/>
              </a:rPr>
              <a:t>where             is 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to points in its own cluster</a:t>
            </a:r>
          </a:p>
          <a:p>
            <a:pPr marL="852487" lvl="4" indent="0">
              <a:buNone/>
            </a:pPr>
            <a:r>
              <a:rPr lang="en-US" altLang="zh-CN" dirty="0">
                <a:ea typeface="SimSun" panose="02010600030101010101" pitchFamily="2" charset="-122"/>
                <a:cs typeface="Arial" panose="020B0604020202020204" pitchFamily="34" charset="0"/>
              </a:rPr>
              <a:t>                           is 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to points in its closest cluster</a:t>
            </a:r>
          </a:p>
          <a:p>
            <a:pPr lvl="1"/>
            <a:r>
              <a:rPr lang="en-US" altLang="zh-CN" dirty="0">
                <a:ea typeface="SimSun" panose="02010600030101010101" pitchFamily="2" charset="-122"/>
                <a:cs typeface="Arial" panose="020B0604020202020204" pitchFamily="34" charset="0"/>
              </a:rPr>
              <a:t>Silhouette coefficient (</a:t>
            </a:r>
            <a:r>
              <a:rPr lang="en-US" altLang="zh-CN" i="1" dirty="0">
                <a:ea typeface="SimSun" panose="02010600030101010101" pitchFamily="2" charset="-122"/>
                <a:cs typeface="Arial" panose="020B0604020202020204" pitchFamily="34" charset="0"/>
              </a:rPr>
              <a:t>SC</a:t>
            </a:r>
            <a:r>
              <a:rPr lang="en-US" altLang="zh-CN" dirty="0">
                <a:ea typeface="SimSun" panose="02010600030101010101" pitchFamily="2" charset="-122"/>
                <a:cs typeface="Arial" panose="020B0604020202020204" pitchFamily="34" charset="0"/>
              </a:rPr>
              <a:t>) is the mean values of </a:t>
            </a:r>
            <a:r>
              <a:rPr lang="en-US" altLang="zh-CN" i="1" dirty="0" err="1">
                <a:ea typeface="SimSun" panose="02010600030101010101" pitchFamily="2" charset="-122"/>
                <a:cs typeface="Arial" panose="020B0604020202020204" pitchFamily="34" charset="0"/>
              </a:rPr>
              <a:t>s</a:t>
            </a:r>
            <a:r>
              <a:rPr lang="en-US" altLang="zh-CN" i="1" baseline="-25000" dirty="0" err="1">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across all the points:</a:t>
            </a:r>
          </a:p>
          <a:p>
            <a:pPr lvl="1"/>
            <a:r>
              <a:rPr lang="en-US" altLang="zh-CN" i="1" dirty="0">
                <a:ea typeface="SimSun" panose="02010600030101010101" pitchFamily="2" charset="-122"/>
                <a:cs typeface="Arial" panose="020B0604020202020204" pitchFamily="34" charset="0"/>
              </a:rPr>
              <a:t>SC</a:t>
            </a:r>
            <a:r>
              <a:rPr lang="en-US" altLang="zh-CN" dirty="0">
                <a:ea typeface="SimSun" panose="02010600030101010101" pitchFamily="2" charset="-122"/>
                <a:cs typeface="Arial" panose="020B0604020202020204" pitchFamily="34" charset="0"/>
              </a:rPr>
              <a:t> close to +1 implies good clustering</a:t>
            </a:r>
          </a:p>
          <a:p>
            <a:pPr lvl="3"/>
            <a:r>
              <a:rPr lang="en-US" altLang="zh-CN" dirty="0">
                <a:ea typeface="SimSun" panose="02010600030101010101" pitchFamily="2" charset="-122"/>
                <a:cs typeface="Arial" panose="020B0604020202020204" pitchFamily="34" charset="0"/>
              </a:rPr>
              <a:t>Points are close to their own clusters but far from other clusters </a:t>
            </a:r>
          </a:p>
          <a:p>
            <a:r>
              <a:rPr lang="en-US" altLang="zh-CN" b="1" dirty="0">
                <a:ea typeface="SimSun" panose="02010600030101010101" pitchFamily="2" charset="-122"/>
                <a:cs typeface="Arial" panose="020B0604020202020204" pitchFamily="34" charset="0"/>
              </a:rPr>
              <a:t>Silhouette coefficient </a:t>
            </a:r>
            <a:r>
              <a:rPr lang="en-US" altLang="zh-CN" dirty="0">
                <a:ea typeface="SimSun" panose="02010600030101010101" pitchFamily="2" charset="-122"/>
                <a:cs typeface="Arial" panose="020B0604020202020204" pitchFamily="34" charset="0"/>
              </a:rPr>
              <a:t>as</a:t>
            </a:r>
            <a:r>
              <a:rPr lang="en-US" altLang="zh-CN" b="1" dirty="0">
                <a:ea typeface="SimSun" panose="02010600030101010101" pitchFamily="2" charset="-122"/>
                <a:cs typeface="Arial" panose="020B0604020202020204" pitchFamily="34" charset="0"/>
              </a:rPr>
              <a:t> </a:t>
            </a:r>
            <a:r>
              <a:rPr lang="en-US" altLang="zh-CN" dirty="0">
                <a:ea typeface="SimSun" panose="02010600030101010101" pitchFamily="2" charset="-122"/>
                <a:cs typeface="Arial" panose="020B0604020202020204" pitchFamily="34" charset="0"/>
              </a:rPr>
              <a:t>a </a:t>
            </a:r>
            <a:r>
              <a:rPr lang="en-US" altLang="zh-CN" b="1" dirty="0">
                <a:ea typeface="SimSun" panose="02010600030101010101" pitchFamily="2" charset="-122"/>
                <a:cs typeface="Arial" panose="020B0604020202020204" pitchFamily="34" charset="0"/>
              </a:rPr>
              <a:t>relative measure</a:t>
            </a:r>
            <a:r>
              <a:rPr lang="en-US" altLang="zh-CN" dirty="0">
                <a:ea typeface="SimSun" panose="02010600030101010101" pitchFamily="2" charset="-122"/>
                <a:cs typeface="Arial" panose="020B0604020202020204" pitchFamily="34" charset="0"/>
              </a:rPr>
              <a:t>: Estimate the # of clusters in the data</a:t>
            </a:r>
          </a:p>
          <a:p>
            <a:pPr marL="852487" lvl="4" indent="0">
              <a:buNone/>
            </a:pPr>
            <a:endParaRPr lang="en-US" altLang="zh-CN" dirty="0">
              <a:ea typeface="SimSun" panose="02010600030101010101" pitchFamily="2" charset="-122"/>
              <a:cs typeface="Arial" panose="020B0604020202020204" pitchFamily="34" charset="0"/>
            </a:endParaRPr>
          </a:p>
          <a:p>
            <a:pPr marL="852487" lvl="4" indent="0">
              <a:buNone/>
            </a:pPr>
            <a:endParaRPr lang="en-US" altLang="zh-CN" dirty="0">
              <a:ea typeface="SimSun" panose="02010600030101010101" pitchFamily="2" charset="-122"/>
              <a:cs typeface="Arial" panose="020B0604020202020204" pitchFamily="34" charset="0"/>
            </a:endParaRPr>
          </a:p>
        </p:txBody>
      </p:sp>
      <p:graphicFrame>
        <p:nvGraphicFramePr>
          <p:cNvPr id="4" name="Object 3"/>
          <p:cNvGraphicFramePr>
            <a:graphicFrameLocks noChangeAspect="1"/>
          </p:cNvGraphicFramePr>
          <p:nvPr>
            <p:extLst/>
          </p:nvPr>
        </p:nvGraphicFramePr>
        <p:xfrm>
          <a:off x="6975267" y="2448715"/>
          <a:ext cx="2741709" cy="765050"/>
        </p:xfrm>
        <a:graphic>
          <a:graphicData uri="http://schemas.openxmlformats.org/presentationml/2006/ole">
            <mc:AlternateContent xmlns:mc="http://schemas.openxmlformats.org/markup-compatibility/2006">
              <mc:Choice xmlns:v="urn:schemas-microsoft-com:vml" Requires="v">
                <p:oleObj spid="_x0000_s25858" name="Equation" r:id="rId4" imgW="1676160" imgH="457200" progId="Equation.DSMT4">
                  <p:embed/>
                </p:oleObj>
              </mc:Choice>
              <mc:Fallback>
                <p:oleObj name="Equation" r:id="rId4" imgW="1676160" imgH="457200" progId="Equation.DSMT4">
                  <p:embed/>
                  <p:pic>
                    <p:nvPicPr>
                      <p:cNvPr id="0" name=""/>
                      <p:cNvPicPr/>
                      <p:nvPr/>
                    </p:nvPicPr>
                    <p:blipFill>
                      <a:blip r:embed="rId5"/>
                      <a:stretch>
                        <a:fillRect/>
                      </a:stretch>
                    </p:blipFill>
                    <p:spPr>
                      <a:xfrm>
                        <a:off x="6975267" y="2448715"/>
                        <a:ext cx="2741709" cy="7650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365472" y="3113013"/>
          <a:ext cx="704850" cy="360362"/>
        </p:xfrm>
        <a:graphic>
          <a:graphicData uri="http://schemas.openxmlformats.org/presentationml/2006/ole">
            <mc:AlternateContent xmlns:mc="http://schemas.openxmlformats.org/markup-compatibility/2006">
              <mc:Choice xmlns:v="urn:schemas-microsoft-com:vml" Requires="v">
                <p:oleObj spid="_x0000_s25859" name="Equation" r:id="rId6" imgW="457200" imgH="228600" progId="Equation.DSMT4">
                  <p:embed/>
                </p:oleObj>
              </mc:Choice>
              <mc:Fallback>
                <p:oleObj name="Equation" r:id="rId6" imgW="457200" imgH="228600" progId="Equation.DSMT4">
                  <p:embed/>
                  <p:pic>
                    <p:nvPicPr>
                      <p:cNvPr id="0" name=""/>
                      <p:cNvPicPr/>
                      <p:nvPr/>
                    </p:nvPicPr>
                    <p:blipFill>
                      <a:blip r:embed="rId7"/>
                      <a:stretch>
                        <a:fillRect/>
                      </a:stretch>
                    </p:blipFill>
                    <p:spPr>
                      <a:xfrm>
                        <a:off x="2365472" y="3113013"/>
                        <a:ext cx="704850" cy="36036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302019" y="3495053"/>
          <a:ext cx="957262" cy="431800"/>
        </p:xfrm>
        <a:graphic>
          <a:graphicData uri="http://schemas.openxmlformats.org/presentationml/2006/ole">
            <mc:AlternateContent xmlns:mc="http://schemas.openxmlformats.org/markup-compatibility/2006">
              <mc:Choice xmlns:v="urn:schemas-microsoft-com:vml" Requires="v">
                <p:oleObj spid="_x0000_s25860" name="Equation" r:id="rId8" imgW="545760" imgH="241200" progId="Equation.DSMT4">
                  <p:embed/>
                </p:oleObj>
              </mc:Choice>
              <mc:Fallback>
                <p:oleObj name="Equation" r:id="rId8" imgW="545760" imgH="241200" progId="Equation.DSMT4">
                  <p:embed/>
                  <p:pic>
                    <p:nvPicPr>
                      <p:cNvPr id="0" name=""/>
                      <p:cNvPicPr/>
                      <p:nvPr/>
                    </p:nvPicPr>
                    <p:blipFill>
                      <a:blip r:embed="rId9"/>
                      <a:stretch>
                        <a:fillRect/>
                      </a:stretch>
                    </p:blipFill>
                    <p:spPr>
                      <a:xfrm>
                        <a:off x="2302019" y="3495053"/>
                        <a:ext cx="957262"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984699" y="3841284"/>
          <a:ext cx="1403350" cy="774700"/>
        </p:xfrm>
        <a:graphic>
          <a:graphicData uri="http://schemas.openxmlformats.org/presentationml/2006/ole">
            <mc:AlternateContent xmlns:mc="http://schemas.openxmlformats.org/markup-compatibility/2006">
              <mc:Choice xmlns:v="urn:schemas-microsoft-com:vml" Requires="v">
                <p:oleObj spid="_x0000_s25861" name="Equation" r:id="rId10" imgW="799920" imgH="431640" progId="Equation.DSMT4">
                  <p:embed/>
                </p:oleObj>
              </mc:Choice>
              <mc:Fallback>
                <p:oleObj name="Equation" r:id="rId10" imgW="799920" imgH="431640" progId="Equation.DSMT4">
                  <p:embed/>
                  <p:pic>
                    <p:nvPicPr>
                      <p:cNvPr id="0" name=""/>
                      <p:cNvPicPr/>
                      <p:nvPr/>
                    </p:nvPicPr>
                    <p:blipFill>
                      <a:blip r:embed="rId11"/>
                      <a:stretch>
                        <a:fillRect/>
                      </a:stretch>
                    </p:blipFill>
                    <p:spPr>
                      <a:xfrm>
                        <a:off x="9984699" y="3841284"/>
                        <a:ext cx="1403350" cy="774700"/>
                      </a:xfrm>
                      <a:prstGeom prst="rect">
                        <a:avLst/>
                      </a:prstGeom>
                    </p:spPr>
                  </p:pic>
                </p:oleObj>
              </mc:Fallback>
            </mc:AlternateContent>
          </a:graphicData>
        </a:graphic>
      </p:graphicFrame>
      <p:grpSp>
        <p:nvGrpSpPr>
          <p:cNvPr id="2" name="Group 1"/>
          <p:cNvGrpSpPr/>
          <p:nvPr/>
        </p:nvGrpSpPr>
        <p:grpSpPr>
          <a:xfrm>
            <a:off x="10257454" y="2490"/>
            <a:ext cx="1819834" cy="1373903"/>
            <a:chOff x="10363946" y="-12486"/>
            <a:chExt cx="1819834" cy="1373903"/>
          </a:xfrm>
        </p:grpSpPr>
        <p:sp>
          <p:nvSpPr>
            <p:cNvPr id="14" name="Oval 8"/>
            <p:cNvSpPr>
              <a:spLocks noChangeArrowheads="1"/>
            </p:cNvSpPr>
            <p:nvPr/>
          </p:nvSpPr>
          <p:spPr bwMode="auto">
            <a:xfrm>
              <a:off x="10703343" y="463948"/>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9"/>
            <p:cNvSpPr>
              <a:spLocks noChangeArrowheads="1"/>
            </p:cNvSpPr>
            <p:nvPr/>
          </p:nvSpPr>
          <p:spPr bwMode="auto">
            <a:xfrm>
              <a:off x="10906981" y="37530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0"/>
            <p:cNvSpPr>
              <a:spLocks noChangeArrowheads="1"/>
            </p:cNvSpPr>
            <p:nvPr/>
          </p:nvSpPr>
          <p:spPr bwMode="auto">
            <a:xfrm>
              <a:off x="10974861" y="918222"/>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1"/>
            <p:cNvSpPr>
              <a:spLocks noChangeArrowheads="1"/>
            </p:cNvSpPr>
            <p:nvPr/>
          </p:nvSpPr>
          <p:spPr bwMode="auto">
            <a:xfrm>
              <a:off x="11067601" y="77481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2"/>
            <p:cNvSpPr>
              <a:spLocks noChangeArrowheads="1"/>
            </p:cNvSpPr>
            <p:nvPr/>
          </p:nvSpPr>
          <p:spPr bwMode="auto">
            <a:xfrm>
              <a:off x="10567584"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3"/>
            <p:cNvSpPr>
              <a:spLocks noChangeArrowheads="1"/>
            </p:cNvSpPr>
            <p:nvPr/>
          </p:nvSpPr>
          <p:spPr bwMode="auto">
            <a:xfrm>
              <a:off x="10567584" y="28667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4"/>
            <p:cNvSpPr>
              <a:spLocks noChangeArrowheads="1"/>
            </p:cNvSpPr>
            <p:nvPr/>
          </p:nvSpPr>
          <p:spPr bwMode="auto">
            <a:xfrm>
              <a:off x="10635464" y="113667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1"/>
            <p:cNvSpPr>
              <a:spLocks noChangeArrowheads="1"/>
            </p:cNvSpPr>
            <p:nvPr/>
          </p:nvSpPr>
          <p:spPr bwMode="auto">
            <a:xfrm>
              <a:off x="10771223"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10974861" y="65230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33"/>
            <p:cNvSpPr>
              <a:spLocks noChangeArrowheads="1"/>
            </p:cNvSpPr>
            <p:nvPr/>
          </p:nvSpPr>
          <p:spPr bwMode="auto">
            <a:xfrm>
              <a:off x="10830065" y="105576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4"/>
            <p:cNvSpPr>
              <a:spLocks noChangeArrowheads="1"/>
            </p:cNvSpPr>
            <p:nvPr/>
          </p:nvSpPr>
          <p:spPr bwMode="auto">
            <a:xfrm>
              <a:off x="10839102" y="20911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5"/>
            <p:cNvSpPr>
              <a:spLocks noChangeArrowheads="1"/>
            </p:cNvSpPr>
            <p:nvPr/>
          </p:nvSpPr>
          <p:spPr bwMode="auto">
            <a:xfrm>
              <a:off x="10652435" y="989577"/>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6"/>
            <p:cNvSpPr>
              <a:spLocks noChangeArrowheads="1"/>
            </p:cNvSpPr>
            <p:nvPr/>
          </p:nvSpPr>
          <p:spPr bwMode="auto">
            <a:xfrm>
              <a:off x="10737282" y="69008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11534866"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11670625"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11806384"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11670625" y="641226"/>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11806384"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11399107"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11534866"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11365168" y="330990"/>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11670625"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11399107"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11534866"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11806384"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11942143"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12010022"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11874263"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11466987" y="907143"/>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10363946" y="-12486"/>
              <a:ext cx="1819834" cy="137390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a:off x="11314257" y="105893"/>
              <a:ext cx="763645" cy="941787"/>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a:off x="10502054" y="99565"/>
              <a:ext cx="727354" cy="491243"/>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7" name="Oval 9"/>
            <p:cNvSpPr>
              <a:spLocks noChangeArrowheads="1"/>
            </p:cNvSpPr>
            <p:nvPr/>
          </p:nvSpPr>
          <p:spPr bwMode="auto">
            <a:xfrm>
              <a:off x="11067601" y="190153"/>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44"/>
            <p:cNvSpPr>
              <a:spLocks noChangeArrowheads="1"/>
            </p:cNvSpPr>
            <p:nvPr/>
          </p:nvSpPr>
          <p:spPr bwMode="auto">
            <a:xfrm rot="18755672">
              <a:off x="10442675" y="651596"/>
              <a:ext cx="770069" cy="523657"/>
            </a:xfrm>
            <a:prstGeom prst="ellipse">
              <a:avLst/>
            </a:prstGeom>
            <a:noFill/>
            <a:ln w="28575" algn="ctr">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graphicFrame>
        <p:nvGraphicFramePr>
          <p:cNvPr id="83" name="Object 82"/>
          <p:cNvGraphicFramePr>
            <a:graphicFrameLocks noChangeAspect="1"/>
          </p:cNvGraphicFramePr>
          <p:nvPr>
            <p:extLst/>
          </p:nvPr>
        </p:nvGraphicFramePr>
        <p:xfrm>
          <a:off x="1047847" y="5747549"/>
          <a:ext cx="1670050" cy="842962"/>
        </p:xfrm>
        <a:graphic>
          <a:graphicData uri="http://schemas.openxmlformats.org/presentationml/2006/ole">
            <mc:AlternateContent xmlns:mc="http://schemas.openxmlformats.org/markup-compatibility/2006">
              <mc:Choice xmlns:v="urn:schemas-microsoft-com:vml" Requires="v">
                <p:oleObj spid="_x0000_s25862" name="Equation" r:id="rId12" imgW="952200" imgH="469800" progId="Equation.DSMT4">
                  <p:embed/>
                </p:oleObj>
              </mc:Choice>
              <mc:Fallback>
                <p:oleObj name="Equation" r:id="rId12" imgW="952200" imgH="469800" progId="Equation.DSMT4">
                  <p:embed/>
                  <p:pic>
                    <p:nvPicPr>
                      <p:cNvPr id="0" name=""/>
                      <p:cNvPicPr/>
                      <p:nvPr/>
                    </p:nvPicPr>
                    <p:blipFill>
                      <a:blip r:embed="rId13"/>
                      <a:stretch>
                        <a:fillRect/>
                      </a:stretch>
                    </p:blipFill>
                    <p:spPr>
                      <a:xfrm>
                        <a:off x="1047847" y="5747549"/>
                        <a:ext cx="1670050" cy="842962"/>
                      </a:xfrm>
                      <a:prstGeom prst="rect">
                        <a:avLst/>
                      </a:prstGeom>
                    </p:spPr>
                  </p:pic>
                </p:oleObj>
              </mc:Fallback>
            </mc:AlternateContent>
          </a:graphicData>
        </a:graphic>
      </p:graphicFrame>
      <p:sp>
        <p:nvSpPr>
          <p:cNvPr id="3" name="TextBox 2"/>
          <p:cNvSpPr txBox="1"/>
          <p:nvPr/>
        </p:nvSpPr>
        <p:spPr>
          <a:xfrm>
            <a:off x="2511477" y="5716261"/>
            <a:ext cx="8927580" cy="830997"/>
          </a:xfrm>
          <a:prstGeom prst="rect">
            <a:avLst/>
          </a:prstGeom>
          <a:noFill/>
        </p:spPr>
        <p:txBody>
          <a:bodyPr wrap="square" rtlCol="0">
            <a:spAutoFit/>
          </a:bodyPr>
          <a:lstStyle/>
          <a:p>
            <a:pPr lvl="1"/>
            <a:r>
              <a:rPr lang="en-US" altLang="zh-CN" sz="2400" dirty="0">
                <a:ea typeface="SimSun" panose="02010600030101010101" pitchFamily="2" charset="-122"/>
                <a:cs typeface="Arial" panose="020B0604020202020204" pitchFamily="34" charset="0"/>
              </a:rPr>
              <a:t>Pick the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 value that yields the best clustering, i.e., yielding high values for </a:t>
            </a:r>
            <a:r>
              <a:rPr lang="en-US" altLang="zh-CN" sz="2400" i="1" dirty="0">
                <a:ea typeface="SimSun" panose="02010600030101010101" pitchFamily="2" charset="-122"/>
                <a:cs typeface="Arial" panose="020B0604020202020204" pitchFamily="34" charset="0"/>
              </a:rPr>
              <a:t>SC</a:t>
            </a:r>
            <a:r>
              <a:rPr lang="en-US" altLang="zh-CN" sz="2400" dirty="0">
                <a:ea typeface="SimSun" panose="02010600030101010101" pitchFamily="2" charset="-122"/>
                <a:cs typeface="Arial" panose="020B0604020202020204" pitchFamily="34" charset="0"/>
              </a:rPr>
              <a:t> and </a:t>
            </a:r>
            <a:r>
              <a:rPr lang="en-US" altLang="zh-CN" sz="2400" i="1" dirty="0" err="1">
                <a:ea typeface="SimSun" panose="02010600030101010101" pitchFamily="2" charset="-122"/>
                <a:cs typeface="Arial" panose="020B0604020202020204" pitchFamily="34" charset="0"/>
              </a:rPr>
              <a:t>SC</a:t>
            </a:r>
            <a:r>
              <a:rPr lang="en-US" altLang="zh-CN" sz="2400" i="1" baseline="-25000" dirty="0" err="1">
                <a:ea typeface="SimSun" panose="02010600030101010101" pitchFamily="2" charset="-122"/>
                <a:cs typeface="Arial" panose="020B0604020202020204" pitchFamily="34" charset="0"/>
              </a:rPr>
              <a:t>i</a:t>
            </a:r>
            <a:r>
              <a:rPr lang="en-US" altLang="zh-CN" sz="2400" dirty="0">
                <a:ea typeface="SimSun" panose="02010600030101010101" pitchFamily="2" charset="-122"/>
                <a:cs typeface="Arial" panose="020B0604020202020204" pitchFamily="34" charset="0"/>
              </a:rPr>
              <a:t> (1 ≤ </a:t>
            </a:r>
            <a:r>
              <a:rPr lang="en-US" altLang="zh-CN" sz="2400" i="1" dirty="0" err="1">
                <a:ea typeface="SimSun" panose="02010600030101010101" pitchFamily="2" charset="-122"/>
                <a:cs typeface="Arial" panose="020B0604020202020204" pitchFamily="34" charset="0"/>
              </a:rPr>
              <a:t>i</a:t>
            </a:r>
            <a:r>
              <a:rPr lang="en-US" altLang="zh-CN" sz="2400" dirty="0">
                <a:ea typeface="SimSun" panose="02010600030101010101" pitchFamily="2" charset="-122"/>
                <a:cs typeface="Arial" panose="020B0604020202020204" pitchFamily="34" charset="0"/>
              </a:rPr>
              <a:t> ≤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30148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Requirements and Challenges</a:t>
            </a:r>
            <a:endParaRPr lang="en-US" altLang="en-US" dirty="0"/>
          </a:p>
        </p:txBody>
      </p:sp>
      <p:sp>
        <p:nvSpPr>
          <p:cNvPr id="4100" name="Rectangle 3"/>
          <p:cNvSpPr>
            <a:spLocks noGrp="1" noChangeArrowheads="1"/>
          </p:cNvSpPr>
          <p:nvPr>
            <p:ph idx="1"/>
          </p:nvPr>
        </p:nvSpPr>
        <p:spPr>
          <a:xfrm>
            <a:off x="597270" y="1085941"/>
            <a:ext cx="10441518" cy="5682504"/>
          </a:xfrm>
        </p:spPr>
        <p:txBody>
          <a:bodyPr/>
          <a:lstStyle/>
          <a:p>
            <a:r>
              <a:rPr lang="en-US" altLang="zh-CN" sz="2400" b="1" dirty="0">
                <a:ea typeface="SimSun" panose="02010600030101010101" pitchFamily="2" charset="-122"/>
              </a:rPr>
              <a:t>Quality</a:t>
            </a:r>
          </a:p>
          <a:p>
            <a:pPr lvl="1"/>
            <a:r>
              <a:rPr lang="en-US" altLang="zh-CN" sz="2400" dirty="0">
                <a:ea typeface="SimSun" panose="02010600030101010101" pitchFamily="2" charset="-122"/>
              </a:rPr>
              <a:t>Ability to deal with different types of attributes: Numerical, categorical, text, multimedia, networks, and mixture of multiple types</a:t>
            </a:r>
          </a:p>
          <a:p>
            <a:pPr lvl="1"/>
            <a:r>
              <a:rPr lang="en-US" altLang="zh-CN" sz="2400" dirty="0">
                <a:ea typeface="SimSun" panose="02010600030101010101" pitchFamily="2" charset="-122"/>
              </a:rPr>
              <a:t>Discovery of clusters with arbitrary shape</a:t>
            </a:r>
          </a:p>
          <a:p>
            <a:pPr lvl="1"/>
            <a:r>
              <a:rPr lang="en-US" altLang="zh-CN" sz="2400" dirty="0">
                <a:ea typeface="SimSun" panose="02010600030101010101" pitchFamily="2" charset="-122"/>
              </a:rPr>
              <a:t>Ability to deal with noisy data</a:t>
            </a:r>
          </a:p>
          <a:p>
            <a:r>
              <a:rPr lang="en-US" altLang="zh-CN" sz="2400" b="1" dirty="0">
                <a:ea typeface="SimSun" panose="02010600030101010101" pitchFamily="2" charset="-122"/>
              </a:rPr>
              <a:t>Scalability</a:t>
            </a:r>
          </a:p>
          <a:p>
            <a:pPr lvl="1"/>
            <a:r>
              <a:rPr lang="en-US" altLang="zh-CN" sz="2400" dirty="0">
                <a:ea typeface="SimSun" panose="02010600030101010101" pitchFamily="2" charset="-122"/>
              </a:rPr>
              <a:t>Clustering all the data instead of only on samples</a:t>
            </a:r>
          </a:p>
          <a:p>
            <a:pPr lvl="1"/>
            <a:r>
              <a:rPr lang="en-US" altLang="zh-CN" sz="2400" dirty="0">
                <a:ea typeface="SimSun" panose="02010600030101010101" pitchFamily="2" charset="-122"/>
              </a:rPr>
              <a:t>High dimensionality</a:t>
            </a:r>
          </a:p>
          <a:p>
            <a:pPr lvl="1"/>
            <a:r>
              <a:rPr lang="en-US" altLang="zh-CN" sz="2400" dirty="0">
                <a:ea typeface="SimSun" panose="02010600030101010101" pitchFamily="2" charset="-122"/>
              </a:rPr>
              <a:t>Incremental or stream clustering and insensitivity to input order</a:t>
            </a:r>
          </a:p>
          <a:p>
            <a:r>
              <a:rPr lang="en-US" altLang="zh-CN" sz="2400" b="1" dirty="0">
                <a:ea typeface="SimSun" panose="02010600030101010101" pitchFamily="2" charset="-122"/>
              </a:rPr>
              <a:t>Constraint-based clustering</a:t>
            </a:r>
          </a:p>
          <a:p>
            <a:pPr lvl="1"/>
            <a:r>
              <a:rPr lang="en-US" altLang="zh-CN" sz="2400" dirty="0">
                <a:ea typeface="SimSun" panose="02010600030101010101" pitchFamily="2" charset="-122"/>
              </a:rPr>
              <a:t>User-given preferences or constraints; domain knowledge; user queries  </a:t>
            </a:r>
          </a:p>
          <a:p>
            <a:r>
              <a:rPr lang="en-US" altLang="zh-CN" sz="2400" b="1" dirty="0">
                <a:ea typeface="SimSun" panose="02010600030101010101" pitchFamily="2" charset="-122"/>
              </a:rPr>
              <a:t>Interpretability and usability</a:t>
            </a:r>
          </a:p>
          <a:p>
            <a:pPr lvl="1"/>
            <a:r>
              <a:rPr lang="en-US" altLang="zh-CN" sz="2400" dirty="0">
                <a:ea typeface="SimSun" panose="02010600030101010101" pitchFamily="2" charset="-122"/>
              </a:rPr>
              <a:t>The final generated clusters should be semantically </a:t>
            </a:r>
            <a:r>
              <a:rPr lang="en-US" altLang="zh-CN" sz="2400">
                <a:ea typeface="SimSun" panose="02010600030101010101" pitchFamily="2" charset="-122"/>
              </a:rPr>
              <a:t>meaningful and useful</a:t>
            </a:r>
            <a:endParaRPr lang="en-US" altLang="zh-CN" sz="2400" dirty="0">
              <a:ea typeface="SimSun" panose="02010600030101010101" pitchFamily="2" charset="-122"/>
            </a:endParaRPr>
          </a:p>
          <a:p>
            <a:pPr marL="200021" lvl="1" indent="0">
              <a:buNone/>
            </a:pPr>
            <a:endParaRPr lang="en-US" altLang="zh-CN" sz="2400" b="1" dirty="0">
              <a:ea typeface="SimSun" panose="02010600030101010101" pitchFamily="2" charset="-122"/>
            </a:endParaRPr>
          </a:p>
        </p:txBody>
      </p:sp>
    </p:spTree>
    <p:extLst>
      <p:ext uri="{BB962C8B-B14F-4D97-AF65-F5344CB8AC3E}">
        <p14:creationId xmlns:p14="http://schemas.microsoft.com/office/powerpoint/2010/main" val="1224512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Cluster Stability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49372" cy="5504092"/>
          </a:xfrm>
        </p:spPr>
        <p:txBody>
          <a:bodyPr vert="horz" lIns="92075" tIns="46038" rIns="92075" bIns="46038" rtlCol="0">
            <a:noAutofit/>
          </a:bodyPr>
          <a:lstStyle/>
          <a:p>
            <a:r>
              <a:rPr lang="en-US" altLang="zh-CN" dirty="0" err="1">
                <a:ea typeface="SimSun" panose="02010600030101010101" pitchFamily="2" charset="-122"/>
              </a:rPr>
              <a:t>Clusterings</a:t>
            </a:r>
            <a:r>
              <a:rPr lang="en-US" altLang="zh-CN" dirty="0">
                <a:ea typeface="SimSun" panose="02010600030101010101" pitchFamily="2" charset="-122"/>
              </a:rPr>
              <a:t> obtained from several datasets sampled from </a:t>
            </a:r>
          </a:p>
          <a:p>
            <a:pPr marL="384165" lvl="2" indent="0">
              <a:buNone/>
            </a:pPr>
            <a:r>
              <a:rPr lang="en-US" altLang="zh-CN" dirty="0">
                <a:ea typeface="SimSun" panose="02010600030101010101" pitchFamily="2" charset="-122"/>
              </a:rPr>
              <a:t>the same underlying distribution as </a:t>
            </a:r>
            <a:r>
              <a:rPr lang="en-US" altLang="zh-CN" b="1" i="1" dirty="0">
                <a:ea typeface="SimSun" panose="02010600030101010101" pitchFamily="2" charset="-122"/>
              </a:rPr>
              <a:t>D</a:t>
            </a:r>
            <a:r>
              <a:rPr lang="en-US" altLang="zh-CN" dirty="0">
                <a:ea typeface="SimSun" panose="02010600030101010101" pitchFamily="2" charset="-122"/>
              </a:rPr>
              <a:t> should be similar or “stable”</a:t>
            </a:r>
          </a:p>
          <a:p>
            <a:r>
              <a:rPr lang="en-US" altLang="zh-CN" dirty="0">
                <a:ea typeface="SimSun" panose="02010600030101010101" pitchFamily="2" charset="-122"/>
              </a:rPr>
              <a:t>Typical approach: </a:t>
            </a:r>
          </a:p>
          <a:p>
            <a:pPr lvl="1"/>
            <a:r>
              <a:rPr lang="en-US" altLang="zh-CN" dirty="0">
                <a:ea typeface="SimSun" panose="02010600030101010101" pitchFamily="2" charset="-122"/>
              </a:rPr>
              <a:t>Find good parameter values for a given clustering algorithm</a:t>
            </a:r>
          </a:p>
          <a:p>
            <a:r>
              <a:rPr lang="en-US" altLang="zh-CN" dirty="0">
                <a:ea typeface="SimSun" panose="02010600030101010101" pitchFamily="2" charset="-122"/>
                <a:cs typeface="Arial" panose="020B0604020202020204" pitchFamily="34" charset="0"/>
              </a:rPr>
              <a:t>Example: Find a good value of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the correct number of clusters</a:t>
            </a:r>
          </a:p>
          <a:p>
            <a:r>
              <a:rPr lang="en-US" altLang="zh-CN" dirty="0">
                <a:ea typeface="SimSun" panose="02010600030101010101" pitchFamily="2" charset="-122"/>
                <a:cs typeface="Arial" panose="020B0604020202020204" pitchFamily="34" charset="0"/>
              </a:rPr>
              <a:t>A </a:t>
            </a:r>
            <a:r>
              <a:rPr lang="en-US" altLang="zh-CN" b="1" dirty="0">
                <a:ea typeface="SimSun" panose="02010600030101010101" pitchFamily="2" charset="-122"/>
                <a:cs typeface="Arial" panose="020B0604020202020204" pitchFamily="34" charset="0"/>
              </a:rPr>
              <a:t>bootstrapping approach </a:t>
            </a:r>
            <a:r>
              <a:rPr lang="en-US" altLang="zh-CN" dirty="0">
                <a:ea typeface="SimSun" panose="02010600030101010101" pitchFamily="2" charset="-122"/>
                <a:cs typeface="Arial" panose="020B0604020202020204" pitchFamily="34" charset="0"/>
              </a:rPr>
              <a:t>to find the best value of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(judged on stability)</a:t>
            </a:r>
          </a:p>
          <a:p>
            <a:pPr lvl="1"/>
            <a:r>
              <a:rPr lang="en-US" altLang="zh-CN" dirty="0">
                <a:ea typeface="SimSun" panose="02010600030101010101" pitchFamily="2" charset="-122"/>
                <a:cs typeface="Arial" panose="020B0604020202020204" pitchFamily="34" charset="0"/>
              </a:rPr>
              <a:t>Generate </a:t>
            </a:r>
            <a:r>
              <a:rPr lang="en-US" altLang="zh-CN" i="1" dirty="0">
                <a:ea typeface="SimSun" panose="02010600030101010101" pitchFamily="2" charset="-122"/>
                <a:cs typeface="Arial" panose="020B0604020202020204" pitchFamily="34" charset="0"/>
              </a:rPr>
              <a:t>t</a:t>
            </a:r>
            <a:r>
              <a:rPr lang="en-US" altLang="zh-CN" dirty="0">
                <a:ea typeface="SimSun" panose="02010600030101010101" pitchFamily="2" charset="-122"/>
                <a:cs typeface="Arial" panose="020B0604020202020204" pitchFamily="34" charset="0"/>
              </a:rPr>
              <a:t> samples of size </a:t>
            </a:r>
            <a:r>
              <a:rPr lang="en-US" altLang="zh-CN" i="1" dirty="0">
                <a:ea typeface="SimSun" panose="02010600030101010101" pitchFamily="2" charset="-122"/>
                <a:cs typeface="Arial" panose="020B0604020202020204" pitchFamily="34" charset="0"/>
              </a:rPr>
              <a:t>n</a:t>
            </a:r>
            <a:r>
              <a:rPr lang="en-US" altLang="zh-CN" dirty="0">
                <a:ea typeface="SimSun" panose="02010600030101010101" pitchFamily="2" charset="-122"/>
                <a:cs typeface="Arial" panose="020B0604020202020204" pitchFamily="34" charset="0"/>
              </a:rPr>
              <a:t> by sampling from </a:t>
            </a:r>
            <a:r>
              <a:rPr lang="en-US" altLang="zh-CN" b="1"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 with replacement </a:t>
            </a:r>
          </a:p>
          <a:p>
            <a:pPr lvl="1"/>
            <a:r>
              <a:rPr lang="en-US" altLang="zh-CN" dirty="0">
                <a:ea typeface="SimSun" panose="02010600030101010101" pitchFamily="2" charset="-122"/>
                <a:cs typeface="Arial" panose="020B0604020202020204" pitchFamily="34" charset="0"/>
              </a:rPr>
              <a:t>For each sample </a:t>
            </a:r>
            <a:r>
              <a:rPr lang="en-US" altLang="zh-CN" b="1" i="1" dirty="0">
                <a:ea typeface="SimSun" panose="02010600030101010101" pitchFamily="2" charset="-122"/>
                <a:cs typeface="Arial" panose="020B0604020202020204" pitchFamily="34" charset="0"/>
              </a:rPr>
              <a:t>D</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run the same clustering algorithm with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values from 2 to </a:t>
            </a:r>
            <a:r>
              <a:rPr lang="en-US" altLang="zh-CN" i="1" dirty="0" err="1">
                <a:ea typeface="SimSun" panose="02010600030101010101" pitchFamily="2" charset="-122"/>
                <a:cs typeface="Arial" panose="020B0604020202020204" pitchFamily="34" charset="0"/>
              </a:rPr>
              <a:t>k</a:t>
            </a:r>
            <a:r>
              <a:rPr lang="en-US" altLang="zh-CN" i="1" baseline="-25000" dirty="0" err="1">
                <a:ea typeface="SimSun" panose="02010600030101010101" pitchFamily="2" charset="-122"/>
                <a:cs typeface="Arial" panose="020B0604020202020204" pitchFamily="34" charset="0"/>
              </a:rPr>
              <a:t>max</a:t>
            </a:r>
            <a:endParaRPr lang="en-US" altLang="zh-CN" i="1" baseline="-25000" dirty="0">
              <a:ea typeface="SimSun" panose="02010600030101010101" pitchFamily="2" charset="-122"/>
              <a:cs typeface="Arial" panose="020B0604020202020204" pitchFamily="34" charset="0"/>
            </a:endParaRPr>
          </a:p>
          <a:p>
            <a:pPr lvl="1"/>
            <a:r>
              <a:rPr lang="en-US" altLang="zh-CN" dirty="0">
                <a:ea typeface="SimSun" panose="02010600030101010101" pitchFamily="2" charset="-122"/>
                <a:cs typeface="Arial" panose="020B0604020202020204" pitchFamily="34" charset="0"/>
              </a:rPr>
              <a:t>Compare the distance between all pairs of </a:t>
            </a:r>
            <a:r>
              <a:rPr lang="en-US" altLang="zh-CN" dirty="0" err="1">
                <a:ea typeface="SimSun" panose="02010600030101010101" pitchFamily="2" charset="-122"/>
                <a:cs typeface="Arial" panose="020B0604020202020204" pitchFamily="34" charset="0"/>
              </a:rPr>
              <a:t>clusterings</a:t>
            </a:r>
            <a:r>
              <a:rPr lang="en-US" altLang="zh-CN" dirty="0">
                <a:ea typeface="SimSun" panose="02010600030101010101" pitchFamily="2" charset="-122"/>
                <a:cs typeface="Arial" panose="020B0604020202020204" pitchFamily="34" charset="0"/>
              </a:rPr>
              <a:t> </a:t>
            </a:r>
            <a:r>
              <a:rPr lang="en-US" altLang="zh-CN" i="1" dirty="0" err="1">
                <a:ea typeface="SimSun" panose="02010600030101010101" pitchFamily="2" charset="-122"/>
                <a:cs typeface="Arial" panose="020B0604020202020204" pitchFamily="34" charset="0"/>
              </a:rPr>
              <a:t>C</a:t>
            </a:r>
            <a:r>
              <a:rPr lang="en-US" altLang="zh-CN" i="1" baseline="-25000" dirty="0" err="1">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a:t>
            </a:r>
            <a:r>
              <a:rPr lang="en-US" altLang="zh-CN" b="1" i="1" dirty="0">
                <a:ea typeface="SimSun" panose="02010600030101010101" pitchFamily="2" charset="-122"/>
                <a:cs typeface="Arial" panose="020B0604020202020204" pitchFamily="34" charset="0"/>
              </a:rPr>
              <a:t>D</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and </a:t>
            </a:r>
            <a:r>
              <a:rPr lang="en-US" altLang="zh-CN" i="1" dirty="0" err="1">
                <a:ea typeface="SimSun" panose="02010600030101010101" pitchFamily="2" charset="-122"/>
                <a:cs typeface="Arial" panose="020B0604020202020204" pitchFamily="34" charset="0"/>
              </a:rPr>
              <a:t>C</a:t>
            </a:r>
            <a:r>
              <a:rPr lang="en-US" altLang="zh-CN" i="1" baseline="-25000" dirty="0" err="1">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a:t>
            </a:r>
            <a:r>
              <a:rPr lang="en-US" altLang="zh-CN" b="1" i="1" dirty="0" err="1">
                <a:ea typeface="SimSun" panose="02010600030101010101" pitchFamily="2" charset="-122"/>
                <a:cs typeface="Arial" panose="020B0604020202020204" pitchFamily="34" charset="0"/>
              </a:rPr>
              <a:t>D</a:t>
            </a:r>
            <a:r>
              <a:rPr lang="en-US" altLang="zh-CN" i="1" baseline="-25000" dirty="0" err="1">
                <a:ea typeface="SimSun" panose="02010600030101010101" pitchFamily="2" charset="-122"/>
                <a:cs typeface="Arial" panose="020B0604020202020204" pitchFamily="34" charset="0"/>
              </a:rPr>
              <a:t>j</a:t>
            </a:r>
            <a:r>
              <a:rPr lang="en-US" altLang="zh-CN" dirty="0">
                <a:ea typeface="SimSun" panose="02010600030101010101" pitchFamily="2" charset="-122"/>
                <a:cs typeface="Arial" panose="020B0604020202020204" pitchFamily="34" charset="0"/>
              </a:rPr>
              <a:t>) via some distance function</a:t>
            </a:r>
          </a:p>
          <a:p>
            <a:pPr lvl="3"/>
            <a:r>
              <a:rPr lang="en-US" altLang="zh-CN" dirty="0">
                <a:ea typeface="SimSun" panose="02010600030101010101" pitchFamily="2" charset="-122"/>
                <a:cs typeface="Arial" panose="020B0604020202020204" pitchFamily="34" charset="0"/>
              </a:rPr>
              <a:t>Compute the expected pairwise distance for each value of </a:t>
            </a:r>
            <a:r>
              <a:rPr lang="en-US" altLang="zh-CN" i="1" dirty="0">
                <a:ea typeface="SimSun" panose="02010600030101010101" pitchFamily="2" charset="-122"/>
                <a:cs typeface="Arial" panose="020B0604020202020204" pitchFamily="34" charset="0"/>
              </a:rPr>
              <a:t>k</a:t>
            </a:r>
          </a:p>
          <a:p>
            <a:pPr lvl="1"/>
            <a:r>
              <a:rPr lang="en-US" altLang="zh-CN" dirty="0">
                <a:ea typeface="SimSun" panose="02010600030101010101" pitchFamily="2" charset="-122"/>
                <a:cs typeface="Arial" panose="020B0604020202020204" pitchFamily="34" charset="0"/>
              </a:rPr>
              <a:t>The value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that exhibits the least deviation between the </a:t>
            </a:r>
            <a:r>
              <a:rPr lang="en-US" altLang="zh-CN" dirty="0" err="1">
                <a:ea typeface="SimSun" panose="02010600030101010101" pitchFamily="2" charset="-122"/>
                <a:cs typeface="Arial" panose="020B0604020202020204" pitchFamily="34" charset="0"/>
              </a:rPr>
              <a:t>clusterings</a:t>
            </a:r>
            <a:r>
              <a:rPr lang="en-US" altLang="zh-CN" dirty="0">
                <a:ea typeface="SimSun" panose="02010600030101010101" pitchFamily="2" charset="-122"/>
                <a:cs typeface="Arial" panose="020B0604020202020204" pitchFamily="34" charset="0"/>
              </a:rPr>
              <a:t> obtained from the resampled datasets is the best choice for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since it exhibits the most stability</a:t>
            </a:r>
          </a:p>
        </p:txBody>
      </p:sp>
      <p:grpSp>
        <p:nvGrpSpPr>
          <p:cNvPr id="4" name="Group 3"/>
          <p:cNvGrpSpPr/>
          <p:nvPr/>
        </p:nvGrpSpPr>
        <p:grpSpPr>
          <a:xfrm>
            <a:off x="9552518" y="1369104"/>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39"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0"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31755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8354"/>
            <a:ext cx="12192000" cy="1067971"/>
          </a:xfrm>
        </p:spPr>
        <p:txBody>
          <a:bodyPr vert="horz" lIns="92075" tIns="46038" rIns="92075" bIns="46038" rtlCol="0" anchor="ctr">
            <a:noAutofit/>
          </a:bodyPr>
          <a:lstStyle/>
          <a:p>
            <a:r>
              <a:rPr lang="en-US" altLang="zh-CN" sz="4000" dirty="0">
                <a:ea typeface="SimSun" panose="02010600030101010101" pitchFamily="2" charset="-122"/>
              </a:rPr>
              <a:t>Other Methods for Finding K, the Number of Clusters</a:t>
            </a:r>
            <a:endParaRPr lang="en-US" altLang="zh-CN" sz="3600" dirty="0">
              <a:ea typeface="SimSun" panose="02010600030101010101" pitchFamily="2" charset="-122"/>
            </a:endParaRPr>
          </a:p>
        </p:txBody>
      </p:sp>
      <p:sp>
        <p:nvSpPr>
          <p:cNvPr id="24579" name="Rectangle 3"/>
          <p:cNvSpPr>
            <a:spLocks noGrp="1" noChangeArrowheads="1"/>
          </p:cNvSpPr>
          <p:nvPr>
            <p:ph type="body" sz="half" idx="1"/>
          </p:nvPr>
        </p:nvSpPr>
        <p:spPr>
          <a:xfrm>
            <a:off x="500886" y="1146953"/>
            <a:ext cx="11260897" cy="5540717"/>
          </a:xfrm>
        </p:spPr>
        <p:txBody>
          <a:bodyPr vert="horz" lIns="92075" tIns="46038" rIns="92075" bIns="46038" rtlCol="0">
            <a:noAutofit/>
          </a:bodyPr>
          <a:lstStyle/>
          <a:p>
            <a:r>
              <a:rPr lang="en-US" altLang="zh-CN" b="1" dirty="0">
                <a:ea typeface="SimSun" panose="02010600030101010101" pitchFamily="2" charset="-122"/>
              </a:rPr>
              <a:t>Empirical method</a:t>
            </a:r>
          </a:p>
          <a:p>
            <a:pPr lvl="1"/>
            <a:r>
              <a:rPr lang="en-US" altLang="zh-CN" dirty="0">
                <a:ea typeface="SimSun" panose="02010600030101010101" pitchFamily="2" charset="-122"/>
              </a:rPr>
              <a:t># of clusters:                     </a:t>
            </a:r>
            <a:r>
              <a:rPr lang="en-US" altLang="zh-CN" dirty="0">
                <a:ea typeface="SimSun" panose="02010600030101010101" pitchFamily="2" charset="-122"/>
                <a:cs typeface="Arial" panose="020B0604020202020204" pitchFamily="34" charset="0"/>
              </a:rPr>
              <a:t>for a dataset of n points (e.g., </a:t>
            </a:r>
            <a:r>
              <a:rPr lang="en-US" altLang="zh-CN" i="1" dirty="0">
                <a:ea typeface="SimSun" panose="02010600030101010101" pitchFamily="2" charset="-122"/>
                <a:cs typeface="Arial" panose="020B0604020202020204" pitchFamily="34" charset="0"/>
              </a:rPr>
              <a:t>n</a:t>
            </a:r>
            <a:r>
              <a:rPr lang="en-US" altLang="zh-CN" dirty="0">
                <a:ea typeface="SimSun" panose="02010600030101010101" pitchFamily="2" charset="-122"/>
                <a:cs typeface="Arial" panose="020B0604020202020204" pitchFamily="34" charset="0"/>
              </a:rPr>
              <a:t> = 200,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 10)</a:t>
            </a:r>
          </a:p>
          <a:p>
            <a:r>
              <a:rPr lang="en-US" altLang="zh-CN" b="1" dirty="0">
                <a:ea typeface="SimSun" panose="02010600030101010101" pitchFamily="2" charset="-122"/>
                <a:cs typeface="Arial" panose="020B0604020202020204" pitchFamily="34" charset="0"/>
              </a:rPr>
              <a:t>Elbow method</a:t>
            </a:r>
            <a:r>
              <a:rPr lang="en-US" altLang="zh-CN" dirty="0">
                <a:ea typeface="SimSun" panose="02010600030101010101" pitchFamily="2" charset="-122"/>
                <a:cs typeface="Arial" panose="020B0604020202020204" pitchFamily="34" charset="0"/>
              </a:rPr>
              <a:t>: Use the turning point in the curve of the sum </a:t>
            </a:r>
          </a:p>
          <a:p>
            <a:pPr marL="384165" lvl="2" indent="0">
              <a:buNone/>
            </a:pPr>
            <a:r>
              <a:rPr lang="en-US" altLang="zh-CN" dirty="0">
                <a:ea typeface="SimSun" panose="02010600030101010101" pitchFamily="2" charset="-122"/>
                <a:cs typeface="Arial" panose="020B0604020202020204" pitchFamily="34" charset="0"/>
              </a:rPr>
              <a:t>of within cluster variance with respect to the # of clusters</a:t>
            </a:r>
          </a:p>
          <a:p>
            <a:r>
              <a:rPr lang="en-US" altLang="zh-CN" b="1" dirty="0">
                <a:ea typeface="SimSun" panose="02010600030101010101" pitchFamily="2" charset="-122"/>
                <a:cs typeface="Arial" panose="020B0604020202020204" pitchFamily="34" charset="0"/>
              </a:rPr>
              <a:t>Cross validation method</a:t>
            </a:r>
          </a:p>
          <a:p>
            <a:pPr lvl="1"/>
            <a:r>
              <a:rPr lang="en-US" altLang="zh-CN" dirty="0">
                <a:ea typeface="SimSun" panose="02010600030101010101" pitchFamily="2" charset="-122"/>
                <a:cs typeface="Arial" panose="020B0604020202020204" pitchFamily="34" charset="0"/>
              </a:rPr>
              <a:t>Divide a given data set into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parts</a:t>
            </a:r>
          </a:p>
          <a:p>
            <a:pPr lvl="1"/>
            <a:r>
              <a:rPr lang="en-US" altLang="zh-CN" dirty="0">
                <a:ea typeface="SimSun" panose="02010600030101010101" pitchFamily="2" charset="-122"/>
                <a:cs typeface="Arial" panose="020B0604020202020204" pitchFamily="34" charset="0"/>
              </a:rPr>
              <a:t>Use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a:t>
            </a:r>
            <a:r>
              <a:rPr lang="en-US" altLang="zh-CN" dirty="0">
                <a:ea typeface="SimSun" panose="02010600030101010101" pitchFamily="2" charset="-122"/>
                <a:cs typeface="Times New Roman" panose="02020603050405020304" pitchFamily="18" charset="0"/>
              </a:rPr>
              <a:t>–</a:t>
            </a:r>
            <a:r>
              <a:rPr lang="en-US" altLang="zh-CN" dirty="0">
                <a:ea typeface="SimSun" panose="02010600030101010101" pitchFamily="2" charset="-122"/>
                <a:cs typeface="Arial" panose="020B0604020202020204" pitchFamily="34" charset="0"/>
              </a:rPr>
              <a:t> 1 parts to obtain a clustering model</a:t>
            </a:r>
          </a:p>
          <a:p>
            <a:pPr lvl="1"/>
            <a:r>
              <a:rPr lang="en-US" altLang="zh-CN" dirty="0">
                <a:ea typeface="SimSun" panose="02010600030101010101" pitchFamily="2" charset="-122"/>
                <a:cs typeface="Arial" panose="020B0604020202020204" pitchFamily="34" charset="0"/>
              </a:rPr>
              <a:t>Use the remaining part to test the quality of the clustering</a:t>
            </a:r>
          </a:p>
          <a:p>
            <a:pPr lvl="2"/>
            <a:r>
              <a:rPr lang="en-US" altLang="zh-CN" dirty="0">
                <a:ea typeface="SimSun" panose="02010600030101010101" pitchFamily="2" charset="-122"/>
                <a:cs typeface="Arial" panose="020B0604020202020204" pitchFamily="34" charset="0"/>
              </a:rPr>
              <a:t>For example, for each point in the test set, find the closest centroid, and use the sum of squared distance between all points in the test set and the closest centroids to measure how well the model fits the test set</a:t>
            </a:r>
          </a:p>
          <a:p>
            <a:pPr lvl="1"/>
            <a:r>
              <a:rPr lang="en-US" altLang="zh-CN" dirty="0">
                <a:ea typeface="SimSun" panose="02010600030101010101" pitchFamily="2" charset="-122"/>
                <a:cs typeface="Arial" panose="020B0604020202020204" pitchFamily="34" charset="0"/>
              </a:rPr>
              <a:t>For any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&gt; 0, repeat it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times, compare the overall quality measure w.r.t. different </a:t>
            </a:r>
            <a:r>
              <a:rPr lang="en-US" altLang="zh-CN" i="1" dirty="0">
                <a:ea typeface="SimSun" panose="02010600030101010101" pitchFamily="2" charset="-122"/>
                <a:cs typeface="Arial" panose="020B0604020202020204" pitchFamily="34" charset="0"/>
              </a:rPr>
              <a:t>k’s</a:t>
            </a:r>
            <a:r>
              <a:rPr lang="en-US" altLang="zh-CN" dirty="0">
                <a:ea typeface="SimSun" panose="02010600030101010101" pitchFamily="2" charset="-122"/>
                <a:cs typeface="Arial" panose="020B0604020202020204" pitchFamily="34" charset="0"/>
              </a:rPr>
              <a:t>, and find # of clusters that fits the data the best</a:t>
            </a:r>
          </a:p>
        </p:txBody>
      </p:sp>
      <p:graphicFrame>
        <p:nvGraphicFramePr>
          <p:cNvPr id="4" name="Object 3"/>
          <p:cNvGraphicFramePr>
            <a:graphicFrameLocks noChangeAspect="1"/>
          </p:cNvGraphicFramePr>
          <p:nvPr>
            <p:extLst/>
          </p:nvPr>
        </p:nvGraphicFramePr>
        <p:xfrm>
          <a:off x="2904009" y="1563892"/>
          <a:ext cx="1273175" cy="461963"/>
        </p:xfrm>
        <a:graphic>
          <a:graphicData uri="http://schemas.openxmlformats.org/presentationml/2006/ole">
            <mc:AlternateContent xmlns:mc="http://schemas.openxmlformats.org/markup-compatibility/2006">
              <mc:Choice xmlns:v="urn:schemas-microsoft-com:vml" Requires="v">
                <p:oleObj spid="_x0000_s26678" name="Equation" r:id="rId4" imgW="647640" imgH="228600" progId="Equation.DSMT4">
                  <p:embed/>
                </p:oleObj>
              </mc:Choice>
              <mc:Fallback>
                <p:oleObj name="Equation" r:id="rId4" imgW="647640" imgH="228600" progId="Equation.DSMT4">
                  <p:embed/>
                  <p:pic>
                    <p:nvPicPr>
                      <p:cNvPr id="0" name=""/>
                      <p:cNvPicPr/>
                      <p:nvPr/>
                    </p:nvPicPr>
                    <p:blipFill>
                      <a:blip r:embed="rId5"/>
                      <a:stretch>
                        <a:fillRect/>
                      </a:stretch>
                    </p:blipFill>
                    <p:spPr>
                      <a:xfrm>
                        <a:off x="2904009" y="1563892"/>
                        <a:ext cx="1273175" cy="461963"/>
                      </a:xfrm>
                      <a:prstGeom prst="rect">
                        <a:avLst/>
                      </a:prstGeom>
                    </p:spPr>
                  </p:pic>
                </p:oleObj>
              </mc:Fallback>
            </mc:AlternateContent>
          </a:graphicData>
        </a:graphic>
      </p:graphicFrame>
      <p:pic>
        <p:nvPicPr>
          <p:cNvPr id="2" name="Picture 1"/>
          <p:cNvPicPr>
            <a:picLocks noChangeAspect="1"/>
          </p:cNvPicPr>
          <p:nvPr/>
        </p:nvPicPr>
        <p:blipFill>
          <a:blip r:embed="rId6"/>
          <a:stretch>
            <a:fillRect/>
          </a:stretch>
        </p:blipFill>
        <p:spPr>
          <a:xfrm>
            <a:off x="8543453" y="1990926"/>
            <a:ext cx="3352800" cy="2714172"/>
          </a:xfrm>
          <a:prstGeom prst="rect">
            <a:avLst/>
          </a:prstGeom>
        </p:spPr>
      </p:pic>
    </p:spTree>
    <p:extLst>
      <p:ext uri="{BB962C8B-B14F-4D97-AF65-F5344CB8AC3E}">
        <p14:creationId xmlns:p14="http://schemas.microsoft.com/office/powerpoint/2010/main" val="3393225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095468"/>
          </a:xfrm>
        </p:spPr>
        <p:txBody>
          <a:bodyPr vert="horz" lIns="92075" tIns="46038" rIns="92075" bIns="46038" rtlCol="0" anchor="ctr">
            <a:noAutofit/>
          </a:bodyPr>
          <a:lstStyle/>
          <a:p>
            <a:pPr lvl="3" algn="ctr" defTabSz="914377" rtl="0">
              <a:lnSpc>
                <a:spcPct val="85000"/>
              </a:lnSpc>
              <a:spcBef>
                <a:spcPct val="0"/>
              </a:spcBef>
            </a:pPr>
            <a:r>
              <a:rPr lang="en-US" altLang="zh-CN" sz="4400" dirty="0">
                <a:latin typeface="Berlin Sans FB Demi" panose="020E0802020502020306" pitchFamily="34" charset="0"/>
                <a:ea typeface="SimSun" panose="02010600030101010101" pitchFamily="2" charset="-122"/>
              </a:rPr>
              <a:t>Clustering Tendency: Whether the Data Contains Inherent Grouping Structure</a:t>
            </a:r>
          </a:p>
        </p:txBody>
      </p:sp>
      <p:sp>
        <p:nvSpPr>
          <p:cNvPr id="24579" name="Rectangle 3"/>
          <p:cNvSpPr>
            <a:spLocks noGrp="1" noChangeArrowheads="1"/>
          </p:cNvSpPr>
          <p:nvPr>
            <p:ph type="body" sz="half" idx="1"/>
          </p:nvPr>
        </p:nvSpPr>
        <p:spPr>
          <a:xfrm>
            <a:off x="556548" y="1160867"/>
            <a:ext cx="11053369" cy="5493429"/>
          </a:xfrm>
        </p:spPr>
        <p:txBody>
          <a:bodyPr vert="horz" lIns="92075" tIns="46038" rIns="92075" bIns="46038" rtlCol="0">
            <a:noAutofit/>
          </a:bodyPr>
          <a:lstStyle/>
          <a:p>
            <a:pPr marL="341313" lvl="3" indent="-341313">
              <a:buClr>
                <a:srgbClr val="0000CC"/>
              </a:buClr>
            </a:pPr>
            <a:r>
              <a:rPr lang="en-US" altLang="zh-CN" dirty="0">
                <a:ea typeface="SimSun" panose="02010600030101010101" pitchFamily="2" charset="-122"/>
              </a:rPr>
              <a:t>Assessing the </a:t>
            </a:r>
            <a:r>
              <a:rPr lang="en-US" altLang="zh-CN" b="1" dirty="0">
                <a:ea typeface="SimSun" panose="02010600030101010101" pitchFamily="2" charset="-122"/>
              </a:rPr>
              <a:t>suitability of clustering</a:t>
            </a:r>
            <a:r>
              <a:rPr lang="en-US" altLang="zh-CN" dirty="0">
                <a:ea typeface="SimSun" panose="02010600030101010101" pitchFamily="2" charset="-122"/>
              </a:rPr>
              <a:t> </a:t>
            </a:r>
          </a:p>
          <a:p>
            <a:pPr marL="571500" lvl="4" indent="-341313">
              <a:buClr>
                <a:srgbClr val="0000CC"/>
              </a:buClr>
            </a:pPr>
            <a:r>
              <a:rPr lang="en-US" altLang="zh-CN" dirty="0">
                <a:ea typeface="SimSun" panose="02010600030101010101" pitchFamily="2" charset="-122"/>
              </a:rPr>
              <a:t>(i.e., whether the data has any inherent grouping structure)</a:t>
            </a:r>
          </a:p>
          <a:p>
            <a:r>
              <a:rPr lang="en-US" altLang="zh-CN" dirty="0">
                <a:ea typeface="SimSun" panose="02010600030101010101" pitchFamily="2" charset="-122"/>
              </a:rPr>
              <a:t>Determining </a:t>
            </a:r>
            <a:r>
              <a:rPr lang="en-US" altLang="zh-CN" b="1" i="1" dirty="0">
                <a:ea typeface="SimSun" panose="02010600030101010101" pitchFamily="2" charset="-122"/>
              </a:rPr>
              <a:t>clustering tendency </a:t>
            </a:r>
            <a:r>
              <a:rPr lang="en-US" altLang="zh-CN" dirty="0">
                <a:ea typeface="SimSun" panose="02010600030101010101" pitchFamily="2" charset="-122"/>
              </a:rPr>
              <a:t>or </a:t>
            </a:r>
            <a:r>
              <a:rPr lang="en-US" altLang="zh-CN" b="1" i="1" dirty="0" err="1">
                <a:ea typeface="SimSun" panose="02010600030101010101" pitchFamily="2" charset="-122"/>
              </a:rPr>
              <a:t>clusterability</a:t>
            </a:r>
            <a:r>
              <a:rPr lang="en-US" altLang="zh-CN" dirty="0">
                <a:ea typeface="SimSun" panose="02010600030101010101" pitchFamily="2" charset="-122"/>
              </a:rPr>
              <a:t> </a:t>
            </a:r>
          </a:p>
          <a:p>
            <a:pPr lvl="1"/>
            <a:r>
              <a:rPr lang="en-US" altLang="zh-CN" b="1" dirty="0">
                <a:ea typeface="SimSun" panose="02010600030101010101" pitchFamily="2" charset="-122"/>
              </a:rPr>
              <a:t>A hard task </a:t>
            </a:r>
            <a:r>
              <a:rPr lang="en-US" altLang="zh-CN" dirty="0">
                <a:ea typeface="SimSun" panose="02010600030101010101" pitchFamily="2" charset="-122"/>
              </a:rPr>
              <a:t>because there are so many different definitions of clusters</a:t>
            </a:r>
          </a:p>
          <a:p>
            <a:pPr lvl="2"/>
            <a:r>
              <a:rPr lang="en-US" altLang="zh-CN" dirty="0">
                <a:ea typeface="SimSun" panose="02010600030101010101" pitchFamily="2" charset="-122"/>
              </a:rPr>
              <a:t>E.g., partitioning, hierarchical, density-based, graph-based, etc.</a:t>
            </a:r>
          </a:p>
          <a:p>
            <a:pPr lvl="1"/>
            <a:r>
              <a:rPr lang="en-US" altLang="zh-CN" dirty="0">
                <a:ea typeface="SimSun" panose="02010600030101010101" pitchFamily="2" charset="-122"/>
              </a:rPr>
              <a:t>Even fixing cluster type, still hard to define an appropriate null model for a data set</a:t>
            </a:r>
          </a:p>
          <a:p>
            <a:r>
              <a:rPr lang="en-US" altLang="zh-CN" dirty="0">
                <a:ea typeface="SimSun" panose="02010600030101010101" pitchFamily="2" charset="-122"/>
                <a:cs typeface="Arial" panose="020B0604020202020204" pitchFamily="34" charset="0"/>
              </a:rPr>
              <a:t>Still, there are some </a:t>
            </a:r>
            <a:r>
              <a:rPr lang="en-US" altLang="zh-CN" b="1" dirty="0" err="1">
                <a:ea typeface="SimSun" panose="02010600030101010101" pitchFamily="2" charset="-122"/>
                <a:cs typeface="Arial" panose="020B0604020202020204" pitchFamily="34" charset="0"/>
              </a:rPr>
              <a:t>clusterability</a:t>
            </a:r>
            <a:r>
              <a:rPr lang="en-US" altLang="zh-CN" b="1" dirty="0">
                <a:ea typeface="SimSun" panose="02010600030101010101" pitchFamily="2" charset="-122"/>
                <a:cs typeface="Arial" panose="020B0604020202020204" pitchFamily="34" charset="0"/>
              </a:rPr>
              <a:t> assessment methods</a:t>
            </a:r>
            <a:r>
              <a:rPr lang="en-US" altLang="zh-CN" dirty="0">
                <a:ea typeface="SimSun" panose="02010600030101010101" pitchFamily="2" charset="-122"/>
                <a:cs typeface="Arial" panose="020B0604020202020204" pitchFamily="34" charset="0"/>
              </a:rPr>
              <a:t>, such as</a:t>
            </a:r>
          </a:p>
          <a:p>
            <a:pPr lvl="1"/>
            <a:r>
              <a:rPr lang="en-US" altLang="zh-CN" b="1" dirty="0">
                <a:ea typeface="SimSun" panose="02010600030101010101" pitchFamily="2" charset="-122"/>
                <a:cs typeface="Arial" panose="020B0604020202020204" pitchFamily="34" charset="0"/>
              </a:rPr>
              <a:t>Spatial histogram</a:t>
            </a:r>
            <a:r>
              <a:rPr lang="en-US" altLang="zh-CN" dirty="0">
                <a:ea typeface="SimSun" panose="02010600030101010101" pitchFamily="2" charset="-122"/>
                <a:cs typeface="Arial" panose="020B0604020202020204" pitchFamily="34" charset="0"/>
              </a:rPr>
              <a:t>: Contrast the histogram of the data with that generated from random samples  </a:t>
            </a:r>
          </a:p>
          <a:p>
            <a:pPr lvl="1"/>
            <a:r>
              <a:rPr lang="en-US" altLang="zh-CN" b="1" dirty="0">
                <a:ea typeface="SimSun" panose="02010600030101010101" pitchFamily="2" charset="-122"/>
                <a:cs typeface="Arial" panose="020B0604020202020204" pitchFamily="34" charset="0"/>
              </a:rPr>
              <a:t>Distance distribution</a:t>
            </a:r>
            <a:r>
              <a:rPr lang="en-US" altLang="zh-CN" dirty="0">
                <a:ea typeface="SimSun" panose="02010600030101010101" pitchFamily="2" charset="-122"/>
                <a:cs typeface="Arial" panose="020B0604020202020204" pitchFamily="34" charset="0"/>
              </a:rPr>
              <a:t>: Compare the pairwise point distance from the data with those from the randomly generated samples </a:t>
            </a:r>
            <a:r>
              <a:rPr lang="en-US" altLang="zh-CN" b="1" dirty="0">
                <a:ea typeface="SimSun" panose="02010600030101010101" pitchFamily="2" charset="-122"/>
                <a:cs typeface="Arial" panose="020B0604020202020204" pitchFamily="34" charset="0"/>
              </a:rPr>
              <a:t> </a:t>
            </a:r>
            <a:endParaRPr lang="en-US" altLang="zh-CN" dirty="0">
              <a:ea typeface="SimSun" panose="02010600030101010101" pitchFamily="2" charset="-122"/>
              <a:cs typeface="Arial" panose="020B0604020202020204" pitchFamily="34" charset="0"/>
            </a:endParaRPr>
          </a:p>
          <a:p>
            <a:pPr lvl="1"/>
            <a:r>
              <a:rPr lang="en-US" altLang="zh-CN" b="1" dirty="0">
                <a:ea typeface="SimSun" panose="02010600030101010101" pitchFamily="2" charset="-122"/>
                <a:cs typeface="Arial" panose="020B0604020202020204" pitchFamily="34" charset="0"/>
              </a:rPr>
              <a:t>Hopkins Statistic</a:t>
            </a:r>
            <a:r>
              <a:rPr lang="en-US" altLang="zh-CN" dirty="0">
                <a:ea typeface="SimSun" panose="02010600030101010101" pitchFamily="2" charset="-122"/>
                <a:cs typeface="Arial" panose="020B0604020202020204" pitchFamily="34" charset="0"/>
              </a:rPr>
              <a:t>: A sparse sampling test for spatial randomness</a:t>
            </a:r>
          </a:p>
        </p:txBody>
      </p:sp>
      <p:grpSp>
        <p:nvGrpSpPr>
          <p:cNvPr id="4" name="Group 3"/>
          <p:cNvGrpSpPr/>
          <p:nvPr/>
        </p:nvGrpSpPr>
        <p:grpSpPr>
          <a:xfrm>
            <a:off x="9454822" y="1244288"/>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4124960" y="4663440"/>
            <a:ext cx="2222011" cy="400110"/>
          </a:xfrm>
          <a:prstGeom prst="rect">
            <a:avLst/>
          </a:prstGeom>
          <a:solidFill>
            <a:srgbClr val="FFC000"/>
          </a:solidFill>
        </p:spPr>
        <p:txBody>
          <a:bodyPr wrap="square" rtlCol="0">
            <a:spAutoFit/>
          </a:bodyPr>
          <a:lstStyle/>
          <a:p>
            <a:r>
              <a:rPr lang="en-US" sz="2000" dirty="0"/>
              <a:t>To be covered here</a:t>
            </a:r>
          </a:p>
        </p:txBody>
      </p:sp>
    </p:spTree>
    <p:extLst>
      <p:ext uri="{BB962C8B-B14F-4D97-AF65-F5344CB8AC3E}">
        <p14:creationId xmlns:p14="http://schemas.microsoft.com/office/powerpoint/2010/main" val="382624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0686" y="125506"/>
            <a:ext cx="12335435" cy="969962"/>
          </a:xfrm>
        </p:spPr>
        <p:txBody>
          <a:bodyPr vert="horz" lIns="92075" tIns="46038" rIns="92075" bIns="46038" rtlCol="0" anchor="ctr">
            <a:noAutofit/>
          </a:bodyPr>
          <a:lstStyle/>
          <a:p>
            <a:pPr lvl="3" algn="ctr" defTabSz="914377" rtl="0">
              <a:lnSpc>
                <a:spcPct val="85000"/>
              </a:lnSpc>
              <a:spcBef>
                <a:spcPct val="0"/>
              </a:spcBef>
            </a:pPr>
            <a:r>
              <a:rPr lang="en-US" altLang="zh-CN" sz="3600" dirty="0">
                <a:latin typeface="Berlin Sans FB Demi" panose="020E0802020502020306" pitchFamily="34" charset="0"/>
                <a:ea typeface="SimSun" panose="02010600030101010101" pitchFamily="2" charset="-122"/>
              </a:rPr>
              <a:t>Testing Clustering Tendency: </a:t>
            </a:r>
            <a:r>
              <a:rPr lang="en-US" altLang="zh-CN" sz="3600" b="1" dirty="0">
                <a:latin typeface="Berlin Sans FB Demi" panose="020E0802020502020306" pitchFamily="34" charset="0"/>
                <a:ea typeface="SimSun" panose="02010600030101010101" pitchFamily="2" charset="-122"/>
                <a:cs typeface="Arial" panose="020B0604020202020204" pitchFamily="34" charset="0"/>
              </a:rPr>
              <a:t>A Spatial Histogram Approach</a:t>
            </a:r>
            <a:endParaRPr lang="en-US" altLang="zh-CN" sz="3600" dirty="0">
              <a:latin typeface="Berlin Sans FB Demi" panose="020E0802020502020306" pitchFamily="34" charset="0"/>
              <a:ea typeface="SimSun" panose="02010600030101010101" pitchFamily="2" charset="-122"/>
            </a:endParaRPr>
          </a:p>
        </p:txBody>
      </p:sp>
      <p:sp>
        <p:nvSpPr>
          <p:cNvPr id="24579" name="Rectangle 3"/>
          <p:cNvSpPr>
            <a:spLocks noGrp="1" noChangeArrowheads="1"/>
          </p:cNvSpPr>
          <p:nvPr>
            <p:ph type="body" sz="half" idx="1"/>
          </p:nvPr>
        </p:nvSpPr>
        <p:spPr>
          <a:xfrm>
            <a:off x="561827" y="1146277"/>
            <a:ext cx="10984714" cy="1213419"/>
          </a:xfrm>
        </p:spPr>
        <p:txBody>
          <a:bodyPr vert="horz" lIns="92075" tIns="46038" rIns="92075" bIns="46038" rtlCol="0">
            <a:noAutofit/>
          </a:bodyPr>
          <a:lstStyle/>
          <a:p>
            <a:r>
              <a:rPr lang="en-US" altLang="zh-CN" b="1" dirty="0">
                <a:latin typeface="Berlin Sans FB Demi" panose="020E0802020502020306" pitchFamily="34" charset="0"/>
                <a:ea typeface="SimSun" panose="02010600030101010101" pitchFamily="2" charset="-122"/>
                <a:cs typeface="Arial" panose="020B0604020202020204" pitchFamily="34" charset="0"/>
              </a:rPr>
              <a:t>Spatial Histogram Approach: </a:t>
            </a:r>
            <a:r>
              <a:rPr lang="en-US" altLang="zh-CN" dirty="0">
                <a:ea typeface="SimSun" panose="02010600030101010101" pitchFamily="2" charset="-122"/>
                <a:cs typeface="Arial" panose="020B0604020202020204" pitchFamily="34" charset="0"/>
              </a:rPr>
              <a:t>Contrast the </a:t>
            </a:r>
            <a:r>
              <a:rPr lang="en-US" altLang="zh-CN"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-dimensional histogram of the input dataset </a:t>
            </a:r>
            <a:r>
              <a:rPr lang="en-US" altLang="zh-CN" b="1"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 with the histogram generated from random samples</a:t>
            </a:r>
          </a:p>
          <a:p>
            <a:pPr lvl="1"/>
            <a:r>
              <a:rPr lang="en-US" altLang="zh-CN" dirty="0">
                <a:ea typeface="SimSun" panose="02010600030101010101" pitchFamily="2" charset="-122"/>
                <a:cs typeface="Arial" panose="020B0604020202020204" pitchFamily="34" charset="0"/>
              </a:rPr>
              <a:t>Dataset D is </a:t>
            </a:r>
            <a:r>
              <a:rPr lang="en-US" altLang="zh-CN" dirty="0" err="1">
                <a:ea typeface="SimSun" panose="02010600030101010101" pitchFamily="2" charset="-122"/>
                <a:cs typeface="Arial" panose="020B0604020202020204" pitchFamily="34" charset="0"/>
              </a:rPr>
              <a:t>clusterable</a:t>
            </a:r>
            <a:r>
              <a:rPr lang="en-US" altLang="zh-CN" dirty="0">
                <a:ea typeface="SimSun" panose="02010600030101010101" pitchFamily="2" charset="-122"/>
                <a:cs typeface="Arial" panose="020B0604020202020204" pitchFamily="34" charset="0"/>
              </a:rPr>
              <a:t> if the distributions of two histograms are rather different</a:t>
            </a:r>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ea typeface="SimSun" panose="02010600030101010101" pitchFamily="2" charset="-122"/>
                <a:cs typeface="Arial" panose="020B0604020202020204" pitchFamily="34" charset="0"/>
              </a:rPr>
              <a:t>Method outline</a:t>
            </a:r>
          </a:p>
          <a:p>
            <a:pPr lvl="1"/>
            <a:r>
              <a:rPr lang="en-US" altLang="zh-CN" dirty="0">
                <a:ea typeface="SimSun" panose="02010600030101010101" pitchFamily="2" charset="-122"/>
                <a:cs typeface="Arial" panose="020B0604020202020204" pitchFamily="34" charset="0"/>
              </a:rPr>
              <a:t>Divide each dimension into </a:t>
            </a:r>
            <a:r>
              <a:rPr lang="en-US" altLang="zh-CN" dirty="0" err="1">
                <a:ea typeface="SimSun" panose="02010600030101010101" pitchFamily="2" charset="-122"/>
                <a:cs typeface="Arial" panose="020B0604020202020204" pitchFamily="34" charset="0"/>
              </a:rPr>
              <a:t>equi</a:t>
            </a:r>
            <a:r>
              <a:rPr lang="en-US" altLang="zh-CN" dirty="0">
                <a:ea typeface="SimSun" panose="02010600030101010101" pitchFamily="2" charset="-122"/>
                <a:cs typeface="Arial" panose="020B0604020202020204" pitchFamily="34" charset="0"/>
              </a:rPr>
              <a:t>-width bins, count how many points lie in each cells, and obtain the empirical joint probability mass function (EPMF)</a:t>
            </a:r>
          </a:p>
        </p:txBody>
      </p:sp>
      <p:sp>
        <p:nvSpPr>
          <p:cNvPr id="8" name="Rectangle 3"/>
          <p:cNvSpPr txBox="1">
            <a:spLocks noChangeArrowheads="1"/>
          </p:cNvSpPr>
          <p:nvPr/>
        </p:nvSpPr>
        <p:spPr>
          <a:xfrm>
            <a:off x="490110" y="5432612"/>
            <a:ext cx="10984714" cy="55197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zh-CN" dirty="0">
                <a:ea typeface="SimSun" panose="02010600030101010101" pitchFamily="2" charset="-122"/>
                <a:cs typeface="Arial" panose="020B0604020202020204" pitchFamily="34" charset="0"/>
              </a:rPr>
              <a:t>Do the same for the randomly sampled data</a:t>
            </a:r>
          </a:p>
          <a:p>
            <a:pPr lvl="1"/>
            <a:r>
              <a:rPr lang="en-US" altLang="zh-CN" dirty="0">
                <a:ea typeface="SimSun" panose="02010600030101010101" pitchFamily="2" charset="-122"/>
                <a:cs typeface="Arial" panose="020B0604020202020204" pitchFamily="34" charset="0"/>
              </a:rPr>
              <a:t>Compute how much they differ using the </a:t>
            </a:r>
            <a:r>
              <a:rPr lang="en-US" altLang="zh-CN" i="1" dirty="0" err="1">
                <a:ea typeface="SimSun" panose="02010600030101010101" pitchFamily="2" charset="-122"/>
                <a:cs typeface="Arial" panose="020B0604020202020204" pitchFamily="34" charset="0"/>
              </a:rPr>
              <a:t>Kullback-Leibler</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KL</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divergence</a:t>
            </a:r>
            <a:r>
              <a:rPr lang="en-US" altLang="zh-CN" dirty="0">
                <a:ea typeface="SimSun" panose="02010600030101010101" pitchFamily="2" charset="-122"/>
                <a:cs typeface="Arial" panose="020B0604020202020204" pitchFamily="34" charset="0"/>
              </a:rPr>
              <a:t> value </a:t>
            </a:r>
          </a:p>
        </p:txBody>
      </p:sp>
      <p:pic>
        <p:nvPicPr>
          <p:cNvPr id="5" name="Picture 4"/>
          <p:cNvPicPr>
            <a:picLocks noChangeAspect="1"/>
          </p:cNvPicPr>
          <p:nvPr/>
        </p:nvPicPr>
        <p:blipFill>
          <a:blip r:embed="rId3"/>
          <a:stretch>
            <a:fillRect/>
          </a:stretch>
        </p:blipFill>
        <p:spPr>
          <a:xfrm>
            <a:off x="4132879" y="2368660"/>
            <a:ext cx="3702273" cy="2909337"/>
          </a:xfrm>
          <a:prstGeom prst="rect">
            <a:avLst/>
          </a:prstGeom>
        </p:spPr>
      </p:pic>
      <p:pic>
        <p:nvPicPr>
          <p:cNvPr id="6" name="Picture 5"/>
          <p:cNvPicPr>
            <a:picLocks noChangeAspect="1"/>
          </p:cNvPicPr>
          <p:nvPr/>
        </p:nvPicPr>
        <p:blipFill>
          <a:blip r:embed="rId4"/>
          <a:stretch>
            <a:fillRect/>
          </a:stretch>
        </p:blipFill>
        <p:spPr>
          <a:xfrm>
            <a:off x="7854958" y="2368660"/>
            <a:ext cx="3691583" cy="2895248"/>
          </a:xfrm>
          <a:prstGeom prst="rect">
            <a:avLst/>
          </a:prstGeom>
        </p:spPr>
      </p:pic>
    </p:spTree>
    <p:extLst>
      <p:ext uri="{BB962C8B-B14F-4D97-AF65-F5344CB8AC3E}">
        <p14:creationId xmlns:p14="http://schemas.microsoft.com/office/powerpoint/2010/main" val="178265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2705018" y="62237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dirty="0">
                <a:ea typeface="SimSun" panose="02010600030101010101" pitchFamily="2" charset="-122"/>
              </a:rPr>
              <a:t>Summary</a:t>
            </a:r>
            <a:endParaRPr lang="en-US" altLang="zh-CN" dirty="0">
              <a:ea typeface="PMingLiU" panose="02020500000000000000" pitchFamily="18" charset="-120"/>
            </a:endParaRPr>
          </a:p>
        </p:txBody>
      </p:sp>
      <p:sp>
        <p:nvSpPr>
          <p:cNvPr id="12292" name="Rectangle 3"/>
          <p:cNvSpPr>
            <a:spLocks noGrp="1" noChangeArrowheads="1"/>
          </p:cNvSpPr>
          <p:nvPr>
            <p:ph type="body" idx="4294967295"/>
          </p:nvPr>
        </p:nvSpPr>
        <p:spPr>
          <a:xfrm>
            <a:off x="886690" y="1157288"/>
            <a:ext cx="10028959" cy="5595937"/>
          </a:xfrm>
        </p:spPr>
        <p:txBody>
          <a:bodyPr vert="horz" lIns="92075" tIns="46038" rIns="92075" bIns="46038" rtlCol="0">
            <a:noAutofit/>
          </a:bodyPr>
          <a:lstStyle/>
          <a:p>
            <a:pPr marL="533400" indent="-533400">
              <a:lnSpc>
                <a:spcPct val="200000"/>
              </a:lnSpc>
            </a:pPr>
            <a:r>
              <a:rPr lang="en-US" altLang="zh-CN" sz="2800"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a:latin typeface="Calibri" panose="020F0502020204030204" pitchFamily="34" charset="0"/>
                <a:ea typeface="SimSun" panose="02010600030101010101" pitchFamily="2" charset="-122"/>
              </a:rPr>
              <a:t>Evaluation of Clustering</a:t>
            </a:r>
          </a:p>
        </p:txBody>
      </p:sp>
    </p:spTree>
    <p:extLst>
      <p:ext uri="{BB962C8B-B14F-4D97-AF65-F5344CB8AC3E}">
        <p14:creationId xmlns:p14="http://schemas.microsoft.com/office/powerpoint/2010/main" val="150917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0" y="381000"/>
            <a:ext cx="12192000" cy="609600"/>
          </a:xfrm>
        </p:spPr>
        <p:txBody>
          <a:bodyPr>
            <a:noAutofit/>
          </a:bodyPr>
          <a:lstStyle/>
          <a:p>
            <a:r>
              <a:rPr lang="en-US" altLang="en-US" dirty="0"/>
              <a:t>References: (I) </a:t>
            </a:r>
            <a:r>
              <a:rPr lang="en-US" altLang="en-US" kern="0" dirty="0"/>
              <a:t>Cluster Analysis: </a:t>
            </a:r>
            <a:r>
              <a:rPr lang="en-US" altLang="en-US" dirty="0"/>
              <a:t>An Introduction</a:t>
            </a:r>
          </a:p>
        </p:txBody>
      </p:sp>
      <p:sp>
        <p:nvSpPr>
          <p:cNvPr id="13316" name="Rectangle 3"/>
          <p:cNvSpPr>
            <a:spLocks noGrp="1" noChangeArrowheads="1"/>
          </p:cNvSpPr>
          <p:nvPr>
            <p:ph type="body" idx="1"/>
          </p:nvPr>
        </p:nvSpPr>
        <p:spPr>
          <a:xfrm>
            <a:off x="508000" y="1447799"/>
            <a:ext cx="11179908" cy="5117123"/>
          </a:xfrm>
        </p:spPr>
        <p:txBody>
          <a:bodyPr/>
          <a:lstStyle/>
          <a:p>
            <a:pPr>
              <a:spcAft>
                <a:spcPts val="600"/>
              </a:spcAft>
              <a:defRPr/>
            </a:pPr>
            <a:r>
              <a:rPr lang="en-US" altLang="en-US" sz="2400" dirty="0"/>
              <a:t>Jiawei Han, Micheline </a:t>
            </a:r>
            <a:r>
              <a:rPr lang="en-US" altLang="en-US" sz="2400" dirty="0" err="1"/>
              <a:t>Kamber</a:t>
            </a:r>
            <a:r>
              <a:rPr lang="en-US" altLang="en-US" sz="2400" dirty="0"/>
              <a:t>, and Jian Pei. Data Mining: Concepts and Techniques. Morgan Kaufmann, 3</a:t>
            </a:r>
            <a:r>
              <a:rPr lang="en-US" altLang="en-US" sz="2400" baseline="30000" dirty="0"/>
              <a:t>rd</a:t>
            </a:r>
            <a:r>
              <a:rPr lang="en-US" altLang="en-US" sz="2400" dirty="0"/>
              <a:t> ed. , 2011 (Chapters 10 &amp; 11)</a:t>
            </a:r>
          </a:p>
          <a:p>
            <a:pPr>
              <a:spcBef>
                <a:spcPts val="1200"/>
              </a:spcBef>
              <a:spcAft>
                <a:spcPts val="600"/>
              </a:spcAft>
            </a:pPr>
            <a:r>
              <a:rPr lang="en-US" altLang="en-US" sz="2400" dirty="0" err="1"/>
              <a:t>Charu</a:t>
            </a:r>
            <a:r>
              <a:rPr lang="en-US" altLang="en-US" sz="2400" dirty="0"/>
              <a:t> Aggarwal and </a:t>
            </a:r>
            <a:r>
              <a:rPr lang="en-US" altLang="en-US" sz="2400" dirty="0" err="1"/>
              <a:t>Chandran</a:t>
            </a:r>
            <a:r>
              <a:rPr lang="en-US" altLang="en-US" sz="2400" dirty="0"/>
              <a:t> K. Reddy (eds.). Data Clustering: Algorithms and Applications. CRC Press, 2014</a:t>
            </a:r>
          </a:p>
          <a:p>
            <a:pPr>
              <a:spcBef>
                <a:spcPts val="1200"/>
              </a:spcBef>
              <a:spcAft>
                <a:spcPts val="600"/>
              </a:spcAft>
            </a:pPr>
            <a:r>
              <a:rPr lang="en-US" altLang="en-US" sz="2400" dirty="0"/>
              <a:t>Mohammed J. </a:t>
            </a:r>
            <a:r>
              <a:rPr lang="en-US" altLang="en-US" sz="2400" dirty="0" err="1"/>
              <a:t>Zaki</a:t>
            </a:r>
            <a:r>
              <a:rPr lang="en-US" altLang="en-US" sz="2400" dirty="0"/>
              <a:t> and Wagner </a:t>
            </a:r>
            <a:r>
              <a:rPr lang="en-US" altLang="en-US" sz="2400" dirty="0" err="1"/>
              <a:t>Meira</a:t>
            </a:r>
            <a:r>
              <a:rPr lang="en-US" altLang="en-US" sz="2400" dirty="0"/>
              <a:t>, Jr..  Data Mining and Analysis: Fundamental Concepts and Algorithms.  Cambridge University Press, 2014</a:t>
            </a:r>
          </a:p>
          <a:p>
            <a:pPr lvl="0">
              <a:lnSpc>
                <a:spcPct val="150000"/>
              </a:lnSpc>
              <a:spcBef>
                <a:spcPts val="1200"/>
              </a:spcBef>
              <a:spcAft>
                <a:spcPts val="600"/>
              </a:spcAft>
            </a:pPr>
            <a:r>
              <a:rPr lang="en-US" altLang="en-US" sz="2400" dirty="0">
                <a:solidFill>
                  <a:srgbClr val="000000"/>
                </a:solidFill>
              </a:rPr>
              <a:t>L. Kaufman and P. J. </a:t>
            </a:r>
            <a:r>
              <a:rPr lang="en-US" altLang="en-US" sz="2400" dirty="0" err="1">
                <a:solidFill>
                  <a:srgbClr val="000000"/>
                </a:solidFill>
              </a:rPr>
              <a:t>Rousseeuw</a:t>
            </a:r>
            <a:r>
              <a:rPr lang="en-US" altLang="en-US" sz="2400" dirty="0">
                <a:solidFill>
                  <a:srgbClr val="000000"/>
                </a:solidFill>
              </a:rPr>
              <a:t>, Finding Groups in Data: An Introduction to Cluster Analysis, John Wiley &amp; Sons, 1990</a:t>
            </a:r>
            <a:endParaRPr lang="en-US" altLang="en-US" sz="2400" dirty="0"/>
          </a:p>
          <a:p>
            <a:pPr lvl="0">
              <a:lnSpc>
                <a:spcPct val="150000"/>
              </a:lnSpc>
              <a:spcBef>
                <a:spcPts val="1200"/>
              </a:spcBef>
              <a:spcAft>
                <a:spcPts val="600"/>
              </a:spcAft>
            </a:pPr>
            <a:r>
              <a:rPr lang="en-US" altLang="en-US" sz="2400" dirty="0" err="1"/>
              <a:t>Charu</a:t>
            </a:r>
            <a:r>
              <a:rPr lang="en-US" altLang="en-US" sz="2400" dirty="0"/>
              <a:t> Aggarwal. An Introduction to Clustering Analysis. </a:t>
            </a:r>
            <a:r>
              <a:rPr lang="en-US" altLang="en-US" sz="2400" i="1" dirty="0"/>
              <a:t>in</a:t>
            </a:r>
            <a:r>
              <a:rPr lang="en-US" altLang="en-US" sz="2400" dirty="0"/>
              <a:t> Aggarwal and Reddy (eds.). Data Clustering: Algorithms and Applications (Chapter 1). CRC Press, 2014</a:t>
            </a:r>
          </a:p>
        </p:txBody>
      </p:sp>
    </p:spTree>
    <p:extLst>
      <p:ext uri="{BB962C8B-B14F-4D97-AF65-F5344CB8AC3E}">
        <p14:creationId xmlns:p14="http://schemas.microsoft.com/office/powerpoint/2010/main" val="696732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29376"/>
            <a:ext cx="12192000" cy="1131345"/>
          </a:xfrm>
        </p:spPr>
        <p:txBody>
          <a:bodyPr>
            <a:noAutofit/>
          </a:bodyPr>
          <a:lstStyle/>
          <a:p>
            <a:pPr marL="533400" indent="-533400">
              <a:lnSpc>
                <a:spcPct val="150000"/>
              </a:lnSpc>
            </a:pPr>
            <a:r>
              <a:rPr lang="en-US" altLang="en-US" dirty="0"/>
              <a:t>References: (II) </a:t>
            </a:r>
            <a:r>
              <a:rPr lang="en-US" altLang="zh-CN" dirty="0">
                <a:ea typeface="SimSun" panose="02010600030101010101" pitchFamily="2" charset="-122"/>
              </a:rPr>
              <a:t>Partitioning Methods </a:t>
            </a:r>
          </a:p>
        </p:txBody>
      </p:sp>
      <p:sp>
        <p:nvSpPr>
          <p:cNvPr id="25604" name="Rectangle 3"/>
          <p:cNvSpPr>
            <a:spLocks noGrp="1" noChangeArrowheads="1"/>
          </p:cNvSpPr>
          <p:nvPr>
            <p:ph idx="1"/>
          </p:nvPr>
        </p:nvSpPr>
        <p:spPr>
          <a:xfrm>
            <a:off x="609600" y="1131345"/>
            <a:ext cx="11033156" cy="5495793"/>
          </a:xfrm>
        </p:spPr>
        <p:txBody>
          <a:bodyPr/>
          <a:lstStyle/>
          <a:p>
            <a:pPr>
              <a:spcAft>
                <a:spcPts val="600"/>
              </a:spcAft>
            </a:pPr>
            <a:r>
              <a:rPr lang="en-US" sz="2200" dirty="0"/>
              <a:t>J. </a:t>
            </a:r>
            <a:r>
              <a:rPr lang="en-US" sz="2200" dirty="0" err="1"/>
              <a:t>MacQueen</a:t>
            </a:r>
            <a:r>
              <a:rPr lang="en-US" sz="2200" dirty="0"/>
              <a:t>. Some Methods for Classification and Analysis of Multivariate Observations. In </a:t>
            </a:r>
            <a:r>
              <a:rPr lang="en-US" sz="2200" i="1" dirty="0"/>
              <a:t>Proc. of the 5th Berkeley </a:t>
            </a:r>
            <a:r>
              <a:rPr lang="en-US" sz="2200" i="1" dirty="0" err="1"/>
              <a:t>Symp</a:t>
            </a:r>
            <a:r>
              <a:rPr lang="en-US" sz="2200" i="1" dirty="0"/>
              <a:t>. on Mathematical Statistics and Probability</a:t>
            </a:r>
            <a:r>
              <a:rPr lang="en-US" sz="2200" dirty="0"/>
              <a:t>, 1967</a:t>
            </a:r>
          </a:p>
          <a:p>
            <a:pPr>
              <a:spcAft>
                <a:spcPts val="600"/>
              </a:spcAft>
            </a:pPr>
            <a:r>
              <a:rPr lang="en-US" sz="2200" dirty="0"/>
              <a:t>S. Lloyd. Least Squares Quantization in PCM. </a:t>
            </a:r>
            <a:r>
              <a:rPr lang="en-US" sz="2200" i="1" dirty="0"/>
              <a:t>IEEE Trans. on Information Theory</a:t>
            </a:r>
            <a:r>
              <a:rPr lang="en-US" sz="2200" dirty="0"/>
              <a:t>, 28(2), 1982</a:t>
            </a:r>
          </a:p>
          <a:p>
            <a:pPr>
              <a:spcAft>
                <a:spcPts val="600"/>
              </a:spcAft>
            </a:pPr>
            <a:r>
              <a:rPr lang="en-US" altLang="zh-CN" sz="2200" dirty="0">
                <a:ea typeface="SimSun" panose="02010600030101010101" pitchFamily="2" charset="-122"/>
              </a:rPr>
              <a:t>A. K. Jain and R. C. </a:t>
            </a:r>
            <a:r>
              <a:rPr lang="en-US" altLang="zh-CN" sz="2200" dirty="0" err="1">
                <a:ea typeface="SimSun" panose="02010600030101010101" pitchFamily="2" charset="-122"/>
              </a:rPr>
              <a:t>Dubes</a:t>
            </a:r>
            <a:r>
              <a:rPr lang="en-US" altLang="zh-CN" sz="2200" dirty="0">
                <a:ea typeface="SimSun" panose="02010600030101010101" pitchFamily="2" charset="-122"/>
              </a:rPr>
              <a:t>. Algorithms for Clustering Data. Prentice Hall, 1988</a:t>
            </a:r>
          </a:p>
          <a:p>
            <a:pPr>
              <a:spcAft>
                <a:spcPts val="600"/>
              </a:spcAft>
            </a:pPr>
            <a:r>
              <a:rPr lang="en-US" altLang="zh-CN" sz="2200" dirty="0">
                <a:ea typeface="SimSun" panose="02010600030101010101" pitchFamily="2" charset="-122"/>
              </a:rPr>
              <a:t>R. Ng and J. Han. Efficient and Effective Clustering Method for Spatial Data Mining. VLDB'94</a:t>
            </a:r>
          </a:p>
          <a:p>
            <a:pPr>
              <a:spcAft>
                <a:spcPts val="600"/>
              </a:spcAft>
            </a:pPr>
            <a:r>
              <a:rPr lang="en-US" sz="2200" dirty="0"/>
              <a:t>B. </a:t>
            </a:r>
            <a:r>
              <a:rPr lang="en-US" sz="2200" dirty="0" err="1"/>
              <a:t>Schölkopf</a:t>
            </a:r>
            <a:r>
              <a:rPr lang="en-US" sz="2200" dirty="0"/>
              <a:t>, A. </a:t>
            </a:r>
            <a:r>
              <a:rPr lang="en-US" sz="2200" dirty="0" err="1"/>
              <a:t>Smola</a:t>
            </a:r>
            <a:r>
              <a:rPr lang="en-US" sz="2200" dirty="0"/>
              <a:t>, and K. R. Müller. Nonlinear Component Analysis as a Kernel Eigenvalue Problem. </a:t>
            </a:r>
            <a:r>
              <a:rPr lang="en-US" sz="2200" i="1" dirty="0"/>
              <a:t>Neural computation</a:t>
            </a:r>
            <a:r>
              <a:rPr lang="en-US" sz="2200" dirty="0"/>
              <a:t>, 10(5):1299–1319, 1998</a:t>
            </a:r>
            <a:endParaRPr lang="en-US" altLang="zh-CN" sz="2200" b="1" dirty="0">
              <a:ea typeface="SimSun" panose="02010600030101010101" pitchFamily="2" charset="-122"/>
            </a:endParaRPr>
          </a:p>
          <a:p>
            <a:pPr>
              <a:spcAft>
                <a:spcPts val="600"/>
              </a:spcAft>
            </a:pPr>
            <a:r>
              <a:rPr lang="en-US" sz="2200" dirty="0"/>
              <a:t>I. S. </a:t>
            </a:r>
            <a:r>
              <a:rPr lang="en-US" sz="2200" dirty="0" err="1"/>
              <a:t>Dhillon</a:t>
            </a:r>
            <a:r>
              <a:rPr lang="en-US" sz="2200" dirty="0"/>
              <a:t>, Y. Guan, and B. </a:t>
            </a:r>
            <a:r>
              <a:rPr lang="en-US" sz="2200" dirty="0" err="1"/>
              <a:t>Kulis</a:t>
            </a:r>
            <a:r>
              <a:rPr lang="en-US" sz="2200" dirty="0"/>
              <a:t>. Kernel K-Means: Spectral Clustering and Normalized Cuts. </a:t>
            </a:r>
            <a:r>
              <a:rPr lang="en-US" sz="2200" i="1" dirty="0"/>
              <a:t>KDD</a:t>
            </a:r>
            <a:r>
              <a:rPr lang="en-US" sz="2200" dirty="0"/>
              <a:t>’04</a:t>
            </a:r>
          </a:p>
          <a:p>
            <a:pPr>
              <a:spcAft>
                <a:spcPts val="600"/>
              </a:spcAft>
            </a:pPr>
            <a:r>
              <a:rPr lang="en-US" sz="2200" dirty="0"/>
              <a:t>D. Arthur and S. </a:t>
            </a:r>
            <a:r>
              <a:rPr lang="en-US" sz="2200" dirty="0" err="1"/>
              <a:t>Vassilvitskii</a:t>
            </a:r>
            <a:r>
              <a:rPr lang="en-US" sz="2200" dirty="0"/>
              <a:t>. K-means++: The Advantages of Careful Seeding. SODA’07</a:t>
            </a:r>
          </a:p>
          <a:p>
            <a:pPr>
              <a:spcAft>
                <a:spcPts val="600"/>
              </a:spcAft>
            </a:pPr>
            <a:r>
              <a:rPr lang="en-US" sz="2200" dirty="0"/>
              <a:t>C. K. Reddy and B. </a:t>
            </a:r>
            <a:r>
              <a:rPr lang="en-US" sz="2200" dirty="0" err="1"/>
              <a:t>Vinzamuri</a:t>
            </a:r>
            <a:r>
              <a:rPr lang="en-US" sz="2200" dirty="0"/>
              <a:t>. A Survey of </a:t>
            </a:r>
            <a:r>
              <a:rPr lang="en-US" sz="2200" dirty="0" err="1"/>
              <a:t>Partitional</a:t>
            </a:r>
            <a:r>
              <a:rPr lang="en-US" sz="2200" dirty="0"/>
              <a:t> and Hierarchical Clustering Algorithms</a:t>
            </a:r>
            <a:r>
              <a:rPr lang="en-US" altLang="en-US" sz="2200" dirty="0"/>
              <a:t>, in (Chap. 4) Aggarwal and Reddy (eds.), Data Clustering: Algorithms and Applications. CRC Press, 2014</a:t>
            </a:r>
          </a:p>
        </p:txBody>
      </p:sp>
    </p:spTree>
    <p:extLst>
      <p:ext uri="{BB962C8B-B14F-4D97-AF65-F5344CB8AC3E}">
        <p14:creationId xmlns:p14="http://schemas.microsoft.com/office/powerpoint/2010/main" val="3291570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a:t>References: (III) </a:t>
            </a:r>
            <a:r>
              <a:rPr lang="en-US" altLang="zh-CN" dirty="0">
                <a:ea typeface="SimSun" panose="02010600030101010101" pitchFamily="2" charset="-122"/>
              </a:rPr>
              <a:t>Hierarchical Methods </a:t>
            </a:r>
            <a:endParaRPr lang="en-US" altLang="en-US" dirty="0"/>
          </a:p>
        </p:txBody>
      </p:sp>
      <p:sp>
        <p:nvSpPr>
          <p:cNvPr id="25604" name="Rectangle 3"/>
          <p:cNvSpPr>
            <a:spLocks noGrp="1" noChangeArrowheads="1"/>
          </p:cNvSpPr>
          <p:nvPr>
            <p:ph idx="1"/>
          </p:nvPr>
        </p:nvSpPr>
        <p:spPr>
          <a:xfrm>
            <a:off x="579001" y="1383324"/>
            <a:ext cx="11290671" cy="5122984"/>
          </a:xfrm>
        </p:spPr>
        <p:txBody>
          <a:bodyPr/>
          <a:lstStyle/>
          <a:p>
            <a:pPr>
              <a:spcAft>
                <a:spcPts val="200"/>
              </a:spcAft>
            </a:pPr>
            <a:r>
              <a:rPr lang="en-US" altLang="zh-CN" sz="2400" dirty="0">
                <a:ea typeface="SimSun" panose="02010600030101010101" pitchFamily="2" charset="-122"/>
              </a:rPr>
              <a:t>A. K. Jain and R. C. </a:t>
            </a:r>
            <a:r>
              <a:rPr lang="en-US" altLang="zh-CN" sz="2400" dirty="0" err="1">
                <a:ea typeface="SimSun" panose="02010600030101010101" pitchFamily="2" charset="-122"/>
              </a:rPr>
              <a:t>Dubes</a:t>
            </a:r>
            <a:r>
              <a:rPr lang="en-US" altLang="zh-CN" sz="2400" dirty="0">
                <a:ea typeface="SimSun" panose="02010600030101010101" pitchFamily="2" charset="-122"/>
              </a:rPr>
              <a:t>. Algorithms for Clustering Data. Prentice Hall, 1988</a:t>
            </a:r>
          </a:p>
          <a:p>
            <a:pPr>
              <a:spcAft>
                <a:spcPts val="200"/>
              </a:spcAft>
            </a:pPr>
            <a:r>
              <a:rPr lang="en-US" altLang="zh-CN" sz="2400" dirty="0">
                <a:ea typeface="SimSun" panose="02010600030101010101" pitchFamily="2" charset="-122"/>
              </a:rPr>
              <a:t>L. Kaufman and P. J. </a:t>
            </a:r>
            <a:r>
              <a:rPr lang="en-US" altLang="zh-CN" sz="2400" dirty="0" err="1">
                <a:ea typeface="SimSun" panose="02010600030101010101" pitchFamily="2" charset="-122"/>
              </a:rPr>
              <a:t>Rousseeuw</a:t>
            </a:r>
            <a:r>
              <a:rPr lang="en-US" altLang="zh-CN" sz="2400" dirty="0">
                <a:ea typeface="SimSun" panose="02010600030101010101" pitchFamily="2" charset="-122"/>
              </a:rPr>
              <a:t>. Finding Groups in Data: An Introduction to Cluster Analysis. John Wiley &amp; Sons, 1990</a:t>
            </a:r>
          </a:p>
          <a:p>
            <a:pPr>
              <a:spcAft>
                <a:spcPts val="200"/>
              </a:spcAft>
            </a:pPr>
            <a:r>
              <a:rPr lang="en-US" altLang="zh-CN" sz="2400" dirty="0">
                <a:ea typeface="SimSun" panose="02010600030101010101" pitchFamily="2" charset="-122"/>
              </a:rPr>
              <a:t>T. Zhang, R. </a:t>
            </a:r>
            <a:r>
              <a:rPr lang="en-US" altLang="zh-CN" sz="2400" dirty="0" err="1">
                <a:ea typeface="SimSun" panose="02010600030101010101" pitchFamily="2" charset="-122"/>
              </a:rPr>
              <a:t>Ramakrishnan</a:t>
            </a:r>
            <a:r>
              <a:rPr lang="en-US" altLang="zh-CN" sz="2400" dirty="0">
                <a:ea typeface="SimSun" panose="02010600030101010101" pitchFamily="2" charset="-122"/>
              </a:rPr>
              <a:t>, and M. </a:t>
            </a:r>
            <a:r>
              <a:rPr lang="en-US" altLang="zh-CN" sz="2400" dirty="0" err="1">
                <a:ea typeface="SimSun" panose="02010600030101010101" pitchFamily="2" charset="-122"/>
              </a:rPr>
              <a:t>Livny</a:t>
            </a:r>
            <a:r>
              <a:rPr lang="en-US" altLang="zh-CN" sz="2400" dirty="0">
                <a:ea typeface="SimSun" panose="02010600030101010101" pitchFamily="2" charset="-122"/>
              </a:rPr>
              <a:t>. BIRCH: An Efficient Data Clustering Method for Very Large Databases. SIGMOD'96</a:t>
            </a:r>
          </a:p>
          <a:p>
            <a:pPr>
              <a:spcAft>
                <a:spcPts val="200"/>
              </a:spcAft>
            </a:pPr>
            <a:r>
              <a:rPr lang="en-US" sz="2400" dirty="0"/>
              <a:t>S. </a:t>
            </a:r>
            <a:r>
              <a:rPr lang="en-US" sz="2400" dirty="0" err="1"/>
              <a:t>Guha</a:t>
            </a:r>
            <a:r>
              <a:rPr lang="en-US" sz="2400" dirty="0"/>
              <a:t>, R. </a:t>
            </a:r>
            <a:r>
              <a:rPr lang="en-US" sz="2400" dirty="0" err="1"/>
              <a:t>Rastogi</a:t>
            </a:r>
            <a:r>
              <a:rPr lang="en-US" sz="2400" dirty="0"/>
              <a:t>, and K. Shim. Cure: An Efficient Clustering Algorithm for Large Databases. SIGMOD’98</a:t>
            </a:r>
          </a:p>
          <a:p>
            <a:pPr>
              <a:spcAft>
                <a:spcPts val="200"/>
              </a:spcAft>
            </a:pPr>
            <a:r>
              <a:rPr lang="en-US" altLang="zh-CN" sz="2400" dirty="0">
                <a:ea typeface="SimSun" panose="02010600030101010101" pitchFamily="2" charset="-122"/>
              </a:rPr>
              <a:t>G. </a:t>
            </a:r>
            <a:r>
              <a:rPr lang="en-US" altLang="zh-CN" sz="2400" dirty="0" err="1">
                <a:ea typeface="SimSun" panose="02010600030101010101" pitchFamily="2" charset="-122"/>
              </a:rPr>
              <a:t>Karypis</a:t>
            </a:r>
            <a:r>
              <a:rPr lang="en-US" altLang="zh-CN" sz="2400" dirty="0">
                <a:ea typeface="SimSun" panose="02010600030101010101" pitchFamily="2" charset="-122"/>
              </a:rPr>
              <a:t>, E.-H. Han, and V. Kumar. CHAMELEON: A Hierarchical Clustering Algorithm Using Dynamic Modeling. </a:t>
            </a:r>
            <a:r>
              <a:rPr lang="en-US" altLang="zh-CN" sz="2400" i="1" dirty="0">
                <a:ea typeface="SimSun" panose="02010600030101010101" pitchFamily="2" charset="-122"/>
              </a:rPr>
              <a:t>COMPUTER</a:t>
            </a:r>
            <a:r>
              <a:rPr lang="en-US" altLang="zh-CN" sz="2400" dirty="0">
                <a:ea typeface="SimSun" panose="02010600030101010101" pitchFamily="2" charset="-122"/>
              </a:rPr>
              <a:t>, 32(8): 68-75, 1999. </a:t>
            </a:r>
          </a:p>
          <a:p>
            <a:pPr>
              <a:spcAft>
                <a:spcPts val="200"/>
              </a:spcAft>
            </a:pPr>
            <a:r>
              <a:rPr lang="en-US" sz="2400" dirty="0"/>
              <a:t>C. K. Reddy and B. </a:t>
            </a:r>
            <a:r>
              <a:rPr lang="en-US" sz="2400" dirty="0" err="1"/>
              <a:t>Vinzamuri</a:t>
            </a:r>
            <a:r>
              <a:rPr lang="en-US" sz="2400" dirty="0"/>
              <a:t>. A Survey of </a:t>
            </a:r>
            <a:r>
              <a:rPr lang="en-US" sz="2400" dirty="0" err="1"/>
              <a:t>Partitional</a:t>
            </a:r>
            <a:r>
              <a:rPr lang="en-US" sz="2400" dirty="0"/>
              <a:t> and Hierarchical Clustering Algorithms</a:t>
            </a:r>
            <a:r>
              <a:rPr lang="en-US" altLang="en-US" sz="2400" dirty="0"/>
              <a:t>, in (Chap. 4) Aggarwal and Reddy (eds.), Data Clustering: Algorithms and Applications. CRC Press, 2014</a:t>
            </a:r>
          </a:p>
        </p:txBody>
      </p:sp>
    </p:spTree>
    <p:extLst>
      <p:ext uri="{BB962C8B-B14F-4D97-AF65-F5344CB8AC3E}">
        <p14:creationId xmlns:p14="http://schemas.microsoft.com/office/powerpoint/2010/main" val="2518864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93786" y="293077"/>
            <a:ext cx="12379569" cy="641963"/>
          </a:xfrm>
        </p:spPr>
        <p:txBody>
          <a:bodyPr>
            <a:noAutofit/>
          </a:bodyPr>
          <a:lstStyle/>
          <a:p>
            <a:r>
              <a:rPr lang="en-US" altLang="en-US" dirty="0"/>
              <a:t>References: (IV) </a:t>
            </a:r>
            <a:r>
              <a:rPr lang="en-US" altLang="zh-CN" dirty="0">
                <a:ea typeface="SimSun" panose="02010600030101010101" pitchFamily="2" charset="-122"/>
              </a:rPr>
              <a:t>Density- and Grid-Based Methods </a:t>
            </a:r>
            <a:endParaRPr lang="en-US" altLang="en-US" dirty="0"/>
          </a:p>
        </p:txBody>
      </p:sp>
      <p:sp>
        <p:nvSpPr>
          <p:cNvPr id="25604" name="Rectangle 3"/>
          <p:cNvSpPr>
            <a:spLocks noGrp="1" noChangeArrowheads="1"/>
          </p:cNvSpPr>
          <p:nvPr>
            <p:ph idx="1"/>
          </p:nvPr>
        </p:nvSpPr>
        <p:spPr>
          <a:xfrm>
            <a:off x="577912" y="1125385"/>
            <a:ext cx="11036175" cy="5396205"/>
          </a:xfrm>
        </p:spPr>
        <p:txBody>
          <a:bodyPr/>
          <a:lstStyle/>
          <a:p>
            <a:pPr>
              <a:spcBef>
                <a:spcPts val="400"/>
              </a:spcBef>
            </a:pPr>
            <a:r>
              <a:rPr lang="en-US" altLang="zh-CN" sz="2400" dirty="0">
                <a:ea typeface="SimSun" panose="02010600030101010101" pitchFamily="2" charset="-122"/>
              </a:rPr>
              <a:t>M.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Xu. A Density-Based Algorithm for Discovering Clusters in Large Spatial Databases. KDD'96</a:t>
            </a:r>
          </a:p>
          <a:p>
            <a:pPr>
              <a:spcBef>
                <a:spcPts val="400"/>
              </a:spcBef>
            </a:pPr>
            <a:r>
              <a:rPr lang="en-US" altLang="zh-CN" sz="2400" dirty="0">
                <a:ea typeface="SimSun" panose="02010600030101010101" pitchFamily="2" charset="-122"/>
              </a:rPr>
              <a:t>W. Wang, J. Yang, R. </a:t>
            </a:r>
            <a:r>
              <a:rPr lang="en-US" altLang="zh-CN" sz="2400" dirty="0" err="1">
                <a:ea typeface="SimSun" panose="02010600030101010101" pitchFamily="2" charset="-122"/>
              </a:rPr>
              <a:t>Muntz</a:t>
            </a:r>
            <a:r>
              <a:rPr lang="en-US" altLang="zh-CN" sz="2400" dirty="0">
                <a:ea typeface="SimSun" panose="02010600030101010101" pitchFamily="2" charset="-122"/>
              </a:rPr>
              <a:t>, STING: A Statistical Information Grid Approach to Spatial Data Mining, VLDB’97</a:t>
            </a:r>
          </a:p>
          <a:p>
            <a:pPr>
              <a:spcBef>
                <a:spcPts val="400"/>
              </a:spcBef>
            </a:pPr>
            <a:r>
              <a:rPr lang="en-US" sz="2400" dirty="0"/>
              <a:t>R. Agrawal, J. </a:t>
            </a:r>
            <a:r>
              <a:rPr lang="en-US" sz="2400" dirty="0" err="1"/>
              <a:t>Gehrke</a:t>
            </a:r>
            <a:r>
              <a:rPr lang="en-US" sz="2400" dirty="0"/>
              <a:t>, D. </a:t>
            </a:r>
            <a:r>
              <a:rPr lang="en-US" sz="2400" dirty="0" err="1"/>
              <a:t>Gunopulos</a:t>
            </a:r>
            <a:r>
              <a:rPr lang="en-US" sz="2400" dirty="0"/>
              <a:t>, and P. </a:t>
            </a:r>
            <a:r>
              <a:rPr lang="en-US" sz="2400" dirty="0" err="1"/>
              <a:t>Raghavan</a:t>
            </a:r>
            <a:r>
              <a:rPr lang="en-US" sz="2400" dirty="0"/>
              <a:t>. Automatic Subspace Clustering of High Dimensional Data for Data Mining Applications. SIGMOD’98</a:t>
            </a:r>
          </a:p>
          <a:p>
            <a:pPr>
              <a:spcBef>
                <a:spcPts val="400"/>
              </a:spcBef>
            </a:pPr>
            <a:r>
              <a:rPr lang="en-US" sz="2400" dirty="0"/>
              <a:t>A. </a:t>
            </a:r>
            <a:r>
              <a:rPr lang="en-US" sz="2400" dirty="0" err="1"/>
              <a:t>Hinneburg</a:t>
            </a:r>
            <a:r>
              <a:rPr lang="en-US" sz="2400" dirty="0"/>
              <a:t> and D. A. </a:t>
            </a:r>
            <a:r>
              <a:rPr lang="en-US" sz="2400" dirty="0" err="1"/>
              <a:t>Keim</a:t>
            </a:r>
            <a:r>
              <a:rPr lang="en-US" sz="2400" dirty="0"/>
              <a:t>. An Efficient Approach to Clustering in Large Multimedia Databases with Noise. KDD’98</a:t>
            </a:r>
          </a:p>
          <a:p>
            <a:pPr>
              <a:spcBef>
                <a:spcPts val="400"/>
              </a:spcBef>
            </a:pPr>
            <a:r>
              <a:rPr lang="en-US" sz="2400" dirty="0"/>
              <a:t>M. </a:t>
            </a:r>
            <a:r>
              <a:rPr lang="en-US" sz="2400" dirty="0" err="1"/>
              <a:t>Ankerst</a:t>
            </a:r>
            <a:r>
              <a:rPr lang="en-US" sz="2400" dirty="0"/>
              <a:t>, M. M. </a:t>
            </a:r>
            <a:r>
              <a:rPr lang="en-US" sz="2400" dirty="0" err="1"/>
              <a:t>Breunig</a:t>
            </a:r>
            <a:r>
              <a:rPr lang="en-US" sz="2400" dirty="0"/>
              <a:t>, H.-P. </a:t>
            </a:r>
            <a:r>
              <a:rPr lang="en-US" sz="2400" dirty="0" err="1"/>
              <a:t>Kriegel</a:t>
            </a:r>
            <a:r>
              <a:rPr lang="en-US" sz="2400" dirty="0"/>
              <a:t>, and J. Sander. Optics: Ordering Points to Identify the Clustering Structure. SIGMOD’99</a:t>
            </a:r>
          </a:p>
          <a:p>
            <a:pPr>
              <a:spcBef>
                <a:spcPts val="400"/>
              </a:spcBef>
            </a:pPr>
            <a:r>
              <a:rPr lang="en-US" altLang="en-US" sz="2400" dirty="0"/>
              <a:t>M. Ester. Density-Based Clustering. In (Chapter 5) Aggarwal and Reddy (eds.), Data Clustering: Algorithms and Applications . CRC Press. 2014</a:t>
            </a:r>
          </a:p>
          <a:p>
            <a:pPr>
              <a:spcBef>
                <a:spcPts val="400"/>
              </a:spcBef>
            </a:pPr>
            <a:r>
              <a:rPr lang="en-US" sz="2400" dirty="0"/>
              <a:t>W. Cheng, W. Wang, and S. Batista.  Grid-based Clustering. In </a:t>
            </a:r>
            <a:r>
              <a:rPr lang="en-US" altLang="en-US" sz="2400" dirty="0"/>
              <a:t>(Chapter 6) Aggarwal and Reddy (eds.), Data Clustering: Algorithms and Applications. CRC Press. </a:t>
            </a:r>
            <a:r>
              <a:rPr lang="en-US" altLang="en-US" sz="2400"/>
              <a:t>2014</a:t>
            </a:r>
            <a:endParaRPr lang="en-US" sz="2400" dirty="0"/>
          </a:p>
        </p:txBody>
      </p:sp>
    </p:spTree>
    <p:extLst>
      <p:ext uri="{BB962C8B-B14F-4D97-AF65-F5344CB8AC3E}">
        <p14:creationId xmlns:p14="http://schemas.microsoft.com/office/powerpoint/2010/main" val="333911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059684" y="220208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a:t>References: (IV) </a:t>
            </a:r>
            <a:r>
              <a:rPr lang="en-US" altLang="zh-CN" dirty="0">
                <a:ea typeface="SimSun" panose="02010600030101010101" pitchFamily="2" charset="-122"/>
              </a:rPr>
              <a:t>Evaluation of Clustering </a:t>
            </a:r>
            <a:endParaRPr lang="en-US" altLang="en-US" dirty="0"/>
          </a:p>
        </p:txBody>
      </p:sp>
      <p:sp>
        <p:nvSpPr>
          <p:cNvPr id="25604" name="Rectangle 3"/>
          <p:cNvSpPr>
            <a:spLocks noGrp="1" noChangeArrowheads="1"/>
          </p:cNvSpPr>
          <p:nvPr>
            <p:ph idx="1"/>
          </p:nvPr>
        </p:nvSpPr>
        <p:spPr>
          <a:xfrm>
            <a:off x="406400" y="1239985"/>
            <a:ext cx="11281624" cy="5133108"/>
          </a:xfrm>
        </p:spPr>
        <p:txBody>
          <a:bodyPr/>
          <a:lstStyle/>
          <a:p>
            <a:pPr>
              <a:spcAft>
                <a:spcPts val="600"/>
              </a:spcAft>
            </a:pPr>
            <a:r>
              <a:rPr lang="en-US" altLang="en-US" sz="2400" dirty="0"/>
              <a:t>M. J. </a:t>
            </a:r>
            <a:r>
              <a:rPr lang="en-US" altLang="en-US" sz="2400" dirty="0" err="1"/>
              <a:t>Zaki</a:t>
            </a:r>
            <a:r>
              <a:rPr lang="en-US" altLang="en-US" sz="2400" dirty="0"/>
              <a:t> and W. </a:t>
            </a:r>
            <a:r>
              <a:rPr lang="en-US" altLang="en-US" sz="2400" dirty="0" err="1"/>
              <a:t>Meira</a:t>
            </a:r>
            <a:r>
              <a:rPr lang="en-US" altLang="en-US" sz="2400" dirty="0"/>
              <a:t>, Jr..  Data Mining and Analysis: Fundamental Concepts and Algorithms.  Cambridge University Press, 2014</a:t>
            </a:r>
          </a:p>
          <a:p>
            <a:pPr>
              <a:spcAft>
                <a:spcPts val="600"/>
              </a:spcAft>
            </a:pPr>
            <a:r>
              <a:rPr lang="en-US" sz="2400" dirty="0"/>
              <a:t>L. Hubert and P. </a:t>
            </a:r>
            <a:r>
              <a:rPr lang="en-US" sz="2400" dirty="0" err="1"/>
              <a:t>Arabie</a:t>
            </a:r>
            <a:r>
              <a:rPr lang="en-US" sz="2400" dirty="0"/>
              <a:t>. Comparing Partitions. </a:t>
            </a:r>
            <a:r>
              <a:rPr lang="en-US" sz="2400" i="1" dirty="0"/>
              <a:t>Journal of Classification</a:t>
            </a:r>
            <a:r>
              <a:rPr lang="en-US" sz="2400" dirty="0"/>
              <a:t>, 2:193–218, 1985</a:t>
            </a:r>
          </a:p>
          <a:p>
            <a:pPr>
              <a:spcAft>
                <a:spcPts val="600"/>
              </a:spcAft>
            </a:pPr>
            <a:r>
              <a:rPr lang="en-US" altLang="zh-CN" sz="2400" dirty="0">
                <a:ea typeface="SimSun" panose="02010600030101010101" pitchFamily="2" charset="-122"/>
              </a:rPr>
              <a:t>A. K. Jain and R. C. </a:t>
            </a:r>
            <a:r>
              <a:rPr lang="en-US" altLang="zh-CN" sz="2400" dirty="0" err="1">
                <a:ea typeface="SimSun" panose="02010600030101010101" pitchFamily="2" charset="-122"/>
              </a:rPr>
              <a:t>Dubes</a:t>
            </a:r>
            <a:r>
              <a:rPr lang="en-US" altLang="zh-CN" sz="2400" dirty="0">
                <a:ea typeface="SimSun" panose="02010600030101010101" pitchFamily="2" charset="-122"/>
              </a:rPr>
              <a:t>. Algorithms for Clustering Data. </a:t>
            </a:r>
            <a:r>
              <a:rPr lang="en-US" altLang="zh-CN" sz="2400" dirty="0" err="1">
                <a:ea typeface="SimSun" panose="02010600030101010101" pitchFamily="2" charset="-122"/>
              </a:rPr>
              <a:t>Printice</a:t>
            </a:r>
            <a:r>
              <a:rPr lang="en-US" altLang="zh-CN" sz="2400" dirty="0">
                <a:ea typeface="SimSun" panose="02010600030101010101" pitchFamily="2" charset="-122"/>
              </a:rPr>
              <a:t> Hall, 1988</a:t>
            </a:r>
          </a:p>
          <a:p>
            <a:pPr>
              <a:spcAft>
                <a:spcPts val="600"/>
              </a:spcAft>
            </a:pPr>
            <a:r>
              <a:rPr lang="en-US" sz="2400" dirty="0"/>
              <a:t>M. </a:t>
            </a:r>
            <a:r>
              <a:rPr lang="en-US" sz="2400" dirty="0" err="1"/>
              <a:t>Halkidi</a:t>
            </a:r>
            <a:r>
              <a:rPr lang="en-US" sz="2400" dirty="0"/>
              <a:t>, Y. </a:t>
            </a:r>
            <a:r>
              <a:rPr lang="en-US" sz="2400" dirty="0" err="1"/>
              <a:t>Batistakis</a:t>
            </a:r>
            <a:r>
              <a:rPr lang="en-US" sz="2400" dirty="0"/>
              <a:t>, and M. </a:t>
            </a:r>
            <a:r>
              <a:rPr lang="en-US" sz="2400" dirty="0" err="1"/>
              <a:t>Vazirgiannis</a:t>
            </a:r>
            <a:r>
              <a:rPr lang="en-US" sz="2400" dirty="0"/>
              <a:t>. On Clustering Validation Techniques. </a:t>
            </a:r>
            <a:r>
              <a:rPr lang="en-US" sz="2400" i="1" dirty="0"/>
              <a:t>Journal of Intelligent Info. Systems</a:t>
            </a:r>
            <a:r>
              <a:rPr lang="en-US" sz="2400" dirty="0"/>
              <a:t>, 17(2-3):107–145, 2001</a:t>
            </a:r>
            <a:endParaRPr lang="en-US" altLang="en-US" sz="2400" dirty="0"/>
          </a:p>
          <a:p>
            <a:pPr>
              <a:spcAft>
                <a:spcPts val="600"/>
              </a:spcAft>
            </a:pPr>
            <a:r>
              <a:rPr lang="en-US" altLang="en-US" sz="2400" dirty="0"/>
              <a:t>J. Han, M. </a:t>
            </a:r>
            <a:r>
              <a:rPr lang="en-US" altLang="en-US" sz="2400" dirty="0" err="1"/>
              <a:t>Kamber</a:t>
            </a:r>
            <a:r>
              <a:rPr lang="en-US" altLang="en-US" sz="2400" dirty="0"/>
              <a:t>, and J. Pei. Data Mining: Concepts and Techniques. Morgan Kaufmann, 3</a:t>
            </a:r>
            <a:r>
              <a:rPr lang="en-US" altLang="en-US" sz="2400" baseline="30000" dirty="0"/>
              <a:t>rd</a:t>
            </a:r>
            <a:r>
              <a:rPr lang="en-US" altLang="en-US" sz="2400" dirty="0"/>
              <a:t> ed. , 2011</a:t>
            </a:r>
          </a:p>
          <a:p>
            <a:pPr>
              <a:spcAft>
                <a:spcPts val="600"/>
              </a:spcAft>
            </a:pPr>
            <a:r>
              <a:rPr lang="en-US" sz="2400" dirty="0"/>
              <a:t>H. </a:t>
            </a:r>
            <a:r>
              <a:rPr lang="en-US" sz="2400" dirty="0" err="1"/>
              <a:t>Xiong</a:t>
            </a:r>
            <a:r>
              <a:rPr lang="en-US" sz="2400" dirty="0"/>
              <a:t> and Z. Li. Clustering Validation Measures.</a:t>
            </a:r>
            <a:r>
              <a:rPr lang="en-US" altLang="en-US" sz="2400" dirty="0"/>
              <a:t> in (Chapter 23) C. Aggarwal and C. K. Reddy (eds.), Data Clustering: Algorithms and Applications. CRC Press, 2014</a:t>
            </a:r>
          </a:p>
        </p:txBody>
      </p:sp>
    </p:spTree>
    <p:extLst>
      <p:ext uri="{BB962C8B-B14F-4D97-AF65-F5344CB8AC3E}">
        <p14:creationId xmlns:p14="http://schemas.microsoft.com/office/powerpoint/2010/main" val="2207119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endParaRPr lang="zh-CN" altLang="zh-CN">
              <a:ea typeface="SimSun" panose="02010600030101010101" pitchFamily="2" charset="-122"/>
            </a:endParaRPr>
          </a:p>
        </p:txBody>
      </p:sp>
      <p:sp>
        <p:nvSpPr>
          <p:cNvPr id="90115" name="Slide Number Placeholder 3"/>
          <p:cNvSpPr>
            <a:spLocks noGrp="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1AC125F0-4D5C-4D51-B70D-86B1BC6E0294}" type="slidenum">
              <a:rPr lang="en-US" altLang="zh-CN" sz="1200">
                <a:ea typeface="SimSun" panose="02010600030101010101" pitchFamily="2" charset="-122"/>
              </a:rPr>
              <a:pPr eaLnBrk="1" hangingPunct="1">
                <a:spcBef>
                  <a:spcPct val="0"/>
                </a:spcBef>
                <a:buClrTx/>
                <a:buSzTx/>
                <a:buFontTx/>
                <a:buNone/>
              </a:pPr>
              <a:t>91</a:t>
            </a:fld>
            <a:endParaRPr lang="en-US" altLang="zh-CN" sz="1200">
              <a:ea typeface="SimSun" panose="02010600030101010101" pitchFamily="2" charset="-122"/>
            </a:endParaRPr>
          </a:p>
        </p:txBody>
      </p:sp>
      <p:pic>
        <p:nvPicPr>
          <p:cNvPr id="90116" name="Picture 2" descr="C:\Users\Han\Pictures\2011\2011_09_Athens\2011_09_08_Delphi\IMG_282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38150"/>
            <a:ext cx="12192000" cy="9144000"/>
          </a:xfrm>
        </p:spPr>
      </p:pic>
    </p:spTree>
    <p:extLst>
      <p:ext uri="{BB962C8B-B14F-4D97-AF65-F5344CB8AC3E}">
        <p14:creationId xmlns:p14="http://schemas.microsoft.com/office/powerpoint/2010/main" val="37070723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endParaRPr lang="zh-CN" altLang="zh-CN">
              <a:ea typeface="SimSun" panose="02010600030101010101" pitchFamily="2" charset="-122"/>
            </a:endParaRPr>
          </a:p>
        </p:txBody>
      </p:sp>
      <p:sp>
        <p:nvSpPr>
          <p:cNvPr id="91139" name="Content Placeholder 2"/>
          <p:cNvSpPr>
            <a:spLocks noGrp="1"/>
          </p:cNvSpPr>
          <p:nvPr>
            <p:ph idx="1"/>
          </p:nvPr>
        </p:nvSpPr>
        <p:spPr/>
        <p:txBody>
          <a:bodyPr/>
          <a:lstStyle/>
          <a:p>
            <a:endParaRPr lang="zh-CN" altLang="zh-CN">
              <a:ea typeface="SimSun" panose="02010600030101010101" pitchFamily="2" charset="-122"/>
            </a:endParaRPr>
          </a:p>
        </p:txBody>
      </p:sp>
      <p:sp>
        <p:nvSpPr>
          <p:cNvPr id="91140" name="Slide Number Placeholder 3"/>
          <p:cNvSpPr>
            <a:spLocks noGrp="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3C3DF79D-1BBF-4D2F-B42C-2AAFE6252000}" type="slidenum">
              <a:rPr lang="en-US" altLang="zh-CN" sz="1200">
                <a:ea typeface="SimSun" panose="02010600030101010101" pitchFamily="2" charset="-122"/>
              </a:rPr>
              <a:pPr eaLnBrk="1" hangingPunct="1">
                <a:spcBef>
                  <a:spcPct val="0"/>
                </a:spcBef>
                <a:buClrTx/>
                <a:buSzTx/>
                <a:buFontTx/>
                <a:buNone/>
              </a:pPr>
              <a:t>92</a:t>
            </a:fld>
            <a:endParaRPr lang="en-US" altLang="zh-CN" sz="1200">
              <a:ea typeface="SimSun" panose="02010600030101010101" pitchFamily="2" charset="-122"/>
            </a:endParaRPr>
          </a:p>
        </p:txBody>
      </p:sp>
      <p:pic>
        <p:nvPicPr>
          <p:cNvPr id="91141" name="Picture 2" descr="C:\hanj\0bk\bk3_slides\happy-holid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6139"/>
            <a:ext cx="12192000" cy="936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705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 Analysis: A Multi-Dimensional Categorization</a:t>
            </a:r>
            <a:endParaRPr lang="en-US" altLang="en-US" dirty="0"/>
          </a:p>
        </p:txBody>
      </p:sp>
      <p:sp>
        <p:nvSpPr>
          <p:cNvPr id="4100" name="Rectangle 3"/>
          <p:cNvSpPr>
            <a:spLocks noGrp="1" noChangeArrowheads="1"/>
          </p:cNvSpPr>
          <p:nvPr>
            <p:ph type="body" idx="1"/>
          </p:nvPr>
        </p:nvSpPr>
        <p:spPr>
          <a:xfrm>
            <a:off x="576039" y="1169668"/>
            <a:ext cx="10901377" cy="5450312"/>
          </a:xfrm>
        </p:spPr>
        <p:txBody>
          <a:bodyPr/>
          <a:lstStyle/>
          <a:p>
            <a:r>
              <a:rPr lang="en-US" altLang="en-US" sz="2400" b="1" dirty="0"/>
              <a:t>Technique-Centered</a:t>
            </a:r>
          </a:p>
          <a:p>
            <a:pPr lvl="1"/>
            <a:r>
              <a:rPr lang="en-US" altLang="en-US" sz="2400" dirty="0"/>
              <a:t>Distance-based methods</a:t>
            </a:r>
          </a:p>
          <a:p>
            <a:pPr lvl="1"/>
            <a:r>
              <a:rPr lang="en-US" altLang="en-US" sz="2400" dirty="0"/>
              <a:t>Density-based and grid-based methods</a:t>
            </a:r>
          </a:p>
          <a:p>
            <a:pPr lvl="1"/>
            <a:r>
              <a:rPr lang="en-US" altLang="en-US" sz="2400" dirty="0"/>
              <a:t>Probabilistic and generative models</a:t>
            </a:r>
          </a:p>
          <a:p>
            <a:pPr lvl="1"/>
            <a:r>
              <a:rPr lang="en-US" altLang="en-US" sz="2400" dirty="0"/>
              <a:t>Leveraging dimensionality reduction methods</a:t>
            </a:r>
          </a:p>
          <a:p>
            <a:pPr lvl="1"/>
            <a:r>
              <a:rPr lang="en-US" altLang="en-US" sz="2400" dirty="0"/>
              <a:t>High-dimensional clustering</a:t>
            </a:r>
          </a:p>
          <a:p>
            <a:pPr lvl="1"/>
            <a:r>
              <a:rPr lang="en-US" altLang="en-US" sz="2400" dirty="0"/>
              <a:t>Scalable techniques for cluster analysis</a:t>
            </a:r>
          </a:p>
          <a:p>
            <a:r>
              <a:rPr lang="en-US" altLang="en-US" sz="2400" b="1" dirty="0"/>
              <a:t>Data Type-Centered</a:t>
            </a:r>
          </a:p>
          <a:p>
            <a:pPr lvl="1">
              <a:lnSpc>
                <a:spcPct val="110000"/>
              </a:lnSpc>
            </a:pPr>
            <a:r>
              <a:rPr lang="en-US" altLang="zh-CN" sz="2400" dirty="0">
                <a:ea typeface="SimSun" panose="02010600030101010101" pitchFamily="2" charset="-122"/>
              </a:rPr>
              <a:t>Clustering numerical data, categorical data, text data, multimedia data, time-series data, sequences, stream data, networked data, uncertain data</a:t>
            </a:r>
            <a:endParaRPr lang="en-US" altLang="en-US" sz="2400" dirty="0"/>
          </a:p>
          <a:p>
            <a:r>
              <a:rPr lang="en-US" altLang="en-US" sz="2400" b="1" dirty="0"/>
              <a:t>Additional Insight-Centered</a:t>
            </a:r>
            <a:endParaRPr lang="en-US" altLang="zh-CN" sz="2400" b="1" dirty="0">
              <a:ea typeface="SimSun" panose="02010600030101010101" pitchFamily="2" charset="-122"/>
            </a:endParaRPr>
          </a:p>
          <a:p>
            <a:pPr lvl="1">
              <a:lnSpc>
                <a:spcPct val="110000"/>
              </a:lnSpc>
            </a:pPr>
            <a:r>
              <a:rPr lang="en-US" altLang="zh-CN" sz="2400" dirty="0">
                <a:ea typeface="SimSun" panose="02010600030101010101" pitchFamily="2" charset="-122"/>
              </a:rPr>
              <a:t>Visual insights, semi-supervised, ensemble-based, validation-based</a:t>
            </a:r>
          </a:p>
        </p:txBody>
      </p:sp>
    </p:spTree>
    <p:extLst>
      <p:ext uri="{BB962C8B-B14F-4D97-AF65-F5344CB8AC3E}">
        <p14:creationId xmlns:p14="http://schemas.microsoft.com/office/powerpoint/2010/main" val="2322529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a:solidFill>
                  <a:prstClr val="black"/>
                </a:solidFill>
              </a:rPr>
              <a:t>Typical Clustering Methodologies (I)</a:t>
            </a:r>
          </a:p>
        </p:txBody>
      </p:sp>
      <p:sp>
        <p:nvSpPr>
          <p:cNvPr id="4100" name="Rectangle 3"/>
          <p:cNvSpPr>
            <a:spLocks noGrp="1" noChangeArrowheads="1"/>
          </p:cNvSpPr>
          <p:nvPr>
            <p:ph type="body" idx="1"/>
          </p:nvPr>
        </p:nvSpPr>
        <p:spPr>
          <a:xfrm>
            <a:off x="576039" y="1123488"/>
            <a:ext cx="10258216" cy="5450312"/>
          </a:xfrm>
        </p:spPr>
        <p:txBody>
          <a:bodyPr/>
          <a:lstStyle/>
          <a:p>
            <a:r>
              <a:rPr lang="en-US" altLang="en-US" sz="2400" b="1" dirty="0"/>
              <a:t>Distance-based methods</a:t>
            </a:r>
          </a:p>
          <a:p>
            <a:pPr lvl="2"/>
            <a:r>
              <a:rPr lang="en-US" altLang="en-US" sz="2400" dirty="0"/>
              <a:t>Partitioning algorithms: K-Means, K-Medians, K-</a:t>
            </a:r>
            <a:r>
              <a:rPr lang="en-US" altLang="en-US" sz="2400" dirty="0" err="1"/>
              <a:t>Medoids</a:t>
            </a:r>
            <a:endParaRPr lang="en-US" altLang="en-US" sz="2400" dirty="0"/>
          </a:p>
          <a:p>
            <a:pPr lvl="2"/>
            <a:r>
              <a:rPr lang="en-US" altLang="en-US" sz="2400" dirty="0"/>
              <a:t>Hierarchical algorithms: Agglomerative vs. divisive methods</a:t>
            </a:r>
          </a:p>
          <a:p>
            <a:r>
              <a:rPr lang="en-US" altLang="en-US" sz="2400" b="1" dirty="0"/>
              <a:t>Density-based and grid-based methods</a:t>
            </a:r>
          </a:p>
          <a:p>
            <a:pPr lvl="2"/>
            <a:r>
              <a:rPr lang="en-US" altLang="en-US" sz="2400" dirty="0"/>
              <a:t>Density-based:  Data space is explored at a high-level of granularity and then post-processing to put together dense regions into an arbitrary shape</a:t>
            </a:r>
          </a:p>
          <a:p>
            <a:pPr lvl="2"/>
            <a:r>
              <a:rPr lang="en-US" altLang="en-US" sz="2400" dirty="0"/>
              <a:t>Grid-based: Individual regions of the data space are formed into a grid-like structure</a:t>
            </a:r>
          </a:p>
          <a:p>
            <a:r>
              <a:rPr lang="en-US" altLang="en-US" sz="2400" b="1" dirty="0"/>
              <a:t>Probabilistic and generative models:  </a:t>
            </a:r>
            <a:r>
              <a:rPr lang="en-US" altLang="en-US" sz="2400" dirty="0"/>
              <a:t>Modeling data from a generative process</a:t>
            </a:r>
          </a:p>
          <a:p>
            <a:pPr lvl="2"/>
            <a:r>
              <a:rPr lang="en-US" altLang="en-US" sz="2400" dirty="0"/>
              <a:t>Assume a specific form of the generative model (e.g., mixture of Gaussians)</a:t>
            </a:r>
          </a:p>
          <a:p>
            <a:pPr lvl="2"/>
            <a:r>
              <a:rPr lang="en-US" altLang="en-US" sz="2400" dirty="0"/>
              <a:t>Model parameters are estimated with the Expectation-Maximization (EM) algorithm (using the available dataset, for a maximum likelihood fit)</a:t>
            </a:r>
          </a:p>
          <a:p>
            <a:pPr lvl="2"/>
            <a:r>
              <a:rPr lang="en-US" altLang="en-US" sz="2400" dirty="0"/>
              <a:t>Then estimate the generative probability of the underlying data points</a:t>
            </a:r>
          </a:p>
        </p:txBody>
      </p:sp>
    </p:spTree>
    <p:extLst>
      <p:ext uri="{BB962C8B-B14F-4D97-AF65-F5344CB8AC3E}">
        <p14:creationId xmlns:p14="http://schemas.microsoft.com/office/powerpoint/2010/main" val="20867371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Typical Clustering Methodologies (II)</a:t>
            </a:r>
            <a:endParaRPr lang="en-US" altLang="en-US" dirty="0"/>
          </a:p>
        </p:txBody>
      </p:sp>
      <p:sp>
        <p:nvSpPr>
          <p:cNvPr id="4100" name="Rectangle 3"/>
          <p:cNvSpPr>
            <a:spLocks noGrp="1" noChangeArrowheads="1"/>
          </p:cNvSpPr>
          <p:nvPr>
            <p:ph type="body" idx="1"/>
          </p:nvPr>
        </p:nvSpPr>
        <p:spPr>
          <a:xfrm>
            <a:off x="576039" y="1169668"/>
            <a:ext cx="10930915" cy="5450312"/>
          </a:xfrm>
        </p:spPr>
        <p:txBody>
          <a:bodyPr/>
          <a:lstStyle/>
          <a:p>
            <a:r>
              <a:rPr lang="en-US" altLang="en-US" sz="2400" b="1" dirty="0"/>
              <a:t>High-dimensional clustering</a:t>
            </a:r>
          </a:p>
          <a:p>
            <a:pPr lvl="1"/>
            <a:r>
              <a:rPr lang="en-US" altLang="en-US" sz="2400" dirty="0"/>
              <a:t>Subspace clustering: Find clusters on various subspaces</a:t>
            </a:r>
          </a:p>
          <a:p>
            <a:pPr lvl="2"/>
            <a:r>
              <a:rPr lang="en-US" altLang="en-US" sz="2400" dirty="0"/>
              <a:t>Bottom-up, top-down, correlation-based methods vs. </a:t>
            </a:r>
            <a:r>
              <a:rPr lang="el-GR" altLang="en-US" sz="2400" dirty="0">
                <a:ea typeface="Dotum" panose="020B0600000101010101" pitchFamily="34" charset="-127"/>
              </a:rPr>
              <a:t>δ</a:t>
            </a:r>
            <a:r>
              <a:rPr lang="en-US" altLang="en-US" sz="2400" dirty="0"/>
              <a:t>-cluster methods</a:t>
            </a:r>
          </a:p>
          <a:p>
            <a:pPr lvl="1"/>
            <a:r>
              <a:rPr lang="en-US" altLang="en-US" sz="2400" dirty="0"/>
              <a:t>Dimensionality reduction: A vertical form (i.e., columns) of clustering </a:t>
            </a:r>
          </a:p>
          <a:p>
            <a:pPr lvl="3"/>
            <a:r>
              <a:rPr lang="en-US" altLang="en-US" sz="2400" dirty="0"/>
              <a:t>Columns are clustered; may cluster rows and columns together (co-clustering)</a:t>
            </a:r>
          </a:p>
          <a:p>
            <a:pPr lvl="2"/>
            <a:r>
              <a:rPr lang="en-US" altLang="en-US" sz="2400" dirty="0"/>
              <a:t>Probabilistic latent semantic indexing (PLSI) then LDA: Topic modeling of text data</a:t>
            </a:r>
          </a:p>
          <a:p>
            <a:pPr lvl="3"/>
            <a:r>
              <a:rPr lang="en-US" altLang="en-US" sz="2400" dirty="0"/>
              <a:t>A cluster (i.e., topic) is associated with a set of words (i.e., dimensions) and a set of documents (i.e., rows) simultaneously</a:t>
            </a:r>
          </a:p>
          <a:p>
            <a:pPr lvl="2"/>
            <a:r>
              <a:rPr lang="en-US" altLang="en-US" sz="2400" dirty="0"/>
              <a:t>Nonnegative matrix factorization (NMF) (as one kind of co-clustering)</a:t>
            </a:r>
          </a:p>
          <a:p>
            <a:pPr lvl="3"/>
            <a:r>
              <a:rPr lang="en-US" altLang="en-US" sz="2400" dirty="0"/>
              <a:t>A nonnegative matrix A (e.g., word frequencies in documents) can be approximately factorized two non-negative low rank matrices U and V</a:t>
            </a:r>
          </a:p>
          <a:p>
            <a:pPr lvl="2"/>
            <a:r>
              <a:rPr lang="en-US" altLang="en-US" sz="2400" dirty="0"/>
              <a:t>Spectral clustering: Use the </a:t>
            </a:r>
            <a:r>
              <a:rPr lang="en-US" altLang="en-US" sz="2400" i="1" dirty="0"/>
              <a:t>spectrum</a:t>
            </a:r>
            <a:r>
              <a:rPr lang="en-US" altLang="en-US" sz="2400" dirty="0"/>
              <a:t> of the similarity matrix of the data to perform dimensionality reduction for clustering in fewer dimensions</a:t>
            </a:r>
          </a:p>
          <a:p>
            <a:pPr lvl="2"/>
            <a:endParaRPr lang="en-US" altLang="en-US" sz="2400" dirty="0"/>
          </a:p>
        </p:txBody>
      </p:sp>
    </p:spTree>
    <p:extLst>
      <p:ext uri="{BB962C8B-B14F-4D97-AF65-F5344CB8AC3E}">
        <p14:creationId xmlns:p14="http://schemas.microsoft.com/office/powerpoint/2010/main" val="21485096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a:t>
            </a:r>
            <a:endParaRPr lang="en-US" altLang="en-US" dirty="0"/>
          </a:p>
        </p:txBody>
      </p:sp>
      <p:sp>
        <p:nvSpPr>
          <p:cNvPr id="4100" name="Rectangle 3"/>
          <p:cNvSpPr>
            <a:spLocks noGrp="1" noChangeArrowheads="1"/>
          </p:cNvSpPr>
          <p:nvPr>
            <p:ph type="body" idx="1"/>
          </p:nvPr>
        </p:nvSpPr>
        <p:spPr>
          <a:xfrm>
            <a:off x="554182" y="1151195"/>
            <a:ext cx="11148291" cy="5450312"/>
          </a:xfrm>
        </p:spPr>
        <p:txBody>
          <a:bodyPr/>
          <a:lstStyle/>
          <a:p>
            <a:r>
              <a:rPr lang="en-US" altLang="en-US" sz="2400" b="1" dirty="0"/>
              <a:t>Numerical data</a:t>
            </a:r>
          </a:p>
          <a:p>
            <a:pPr lvl="1"/>
            <a:r>
              <a:rPr lang="en-US" altLang="en-US" sz="2400" dirty="0"/>
              <a:t>Most earliest clustering algorithms were designed for numerical data</a:t>
            </a:r>
          </a:p>
          <a:p>
            <a:r>
              <a:rPr lang="en-US" altLang="en-US" sz="2400" b="1" dirty="0"/>
              <a:t>Categorical data </a:t>
            </a:r>
            <a:r>
              <a:rPr lang="en-US" altLang="en-US" sz="2400" dirty="0"/>
              <a:t>(including binary data)</a:t>
            </a:r>
          </a:p>
          <a:p>
            <a:pPr lvl="1"/>
            <a:r>
              <a:rPr lang="en-US" altLang="en-US" sz="2400" dirty="0"/>
              <a:t>Discrete data, no natural order (e.g., sex, race, zip-code, and market-basket) </a:t>
            </a:r>
          </a:p>
          <a:p>
            <a:r>
              <a:rPr lang="en-US" altLang="en-US" sz="2400" b="1" dirty="0"/>
              <a:t>Text data</a:t>
            </a:r>
            <a:r>
              <a:rPr lang="en-US" altLang="en-US" sz="2400" dirty="0"/>
              <a:t>:  Popular in social media, Web, and social networks</a:t>
            </a:r>
          </a:p>
          <a:p>
            <a:pPr lvl="1"/>
            <a:r>
              <a:rPr lang="en-US" altLang="en-US" sz="2400" dirty="0"/>
              <a:t>Features:  High-dimensional, sparse, value corresponding to word frequencies</a:t>
            </a:r>
          </a:p>
          <a:p>
            <a:pPr lvl="1"/>
            <a:r>
              <a:rPr lang="en-US" altLang="en-US" sz="2400" dirty="0"/>
              <a:t>Methods: Combination of k-means and agglomerative; topic modeling; co-clustering</a:t>
            </a:r>
          </a:p>
          <a:p>
            <a:r>
              <a:rPr lang="en-US" altLang="zh-CN" sz="2400" b="1" dirty="0">
                <a:ea typeface="SimSun" panose="02010600030101010101" pitchFamily="2" charset="-122"/>
              </a:rPr>
              <a:t>Multimedia data</a:t>
            </a:r>
            <a:r>
              <a:rPr lang="en-US" altLang="zh-CN" sz="2400" dirty="0">
                <a:ea typeface="SimSun" panose="02010600030101010101" pitchFamily="2" charset="-122"/>
              </a:rPr>
              <a:t>: Image, audio, video (e.g., on Flickr, YouTube)</a:t>
            </a:r>
          </a:p>
          <a:p>
            <a:pPr lvl="1"/>
            <a:r>
              <a:rPr lang="en-US" altLang="zh-CN" sz="2400" dirty="0">
                <a:ea typeface="SimSun" panose="02010600030101010101" pitchFamily="2" charset="-122"/>
              </a:rPr>
              <a:t>Multi-modal (often combined with text data)</a:t>
            </a:r>
          </a:p>
          <a:p>
            <a:pPr lvl="1"/>
            <a:r>
              <a:rPr lang="en-US" altLang="zh-CN" sz="2400" dirty="0">
                <a:ea typeface="SimSun" panose="02010600030101010101" pitchFamily="2" charset="-122"/>
              </a:rPr>
              <a:t>Contextual: Containing both behavioral and contextual attributes</a:t>
            </a:r>
          </a:p>
          <a:p>
            <a:pPr lvl="2"/>
            <a:r>
              <a:rPr lang="en-US" altLang="zh-CN" sz="2400" dirty="0">
                <a:ea typeface="SimSun" panose="02010600030101010101" pitchFamily="2" charset="-122"/>
              </a:rPr>
              <a:t>Images:  Position of a pixel represents its context, value represents its behavior</a:t>
            </a:r>
          </a:p>
          <a:p>
            <a:pPr lvl="2"/>
            <a:r>
              <a:rPr lang="en-US" altLang="zh-CN" sz="2400" dirty="0">
                <a:ea typeface="SimSun" panose="02010600030101010101" pitchFamily="2" charset="-122"/>
              </a:rPr>
              <a:t>Video and music data:  Temporal ordering of records represents its meaning</a:t>
            </a:r>
          </a:p>
        </p:txBody>
      </p:sp>
    </p:spTree>
    <p:extLst>
      <p:ext uri="{BB962C8B-B14F-4D97-AF65-F5344CB8AC3E}">
        <p14:creationId xmlns:p14="http://schemas.microsoft.com/office/powerpoint/2010/main" val="366529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(II)</a:t>
            </a:r>
            <a:endParaRPr lang="en-US" altLang="en-US" dirty="0"/>
          </a:p>
        </p:txBody>
      </p:sp>
      <p:sp>
        <p:nvSpPr>
          <p:cNvPr id="4100" name="Rectangle 3"/>
          <p:cNvSpPr>
            <a:spLocks noGrp="1" noChangeArrowheads="1"/>
          </p:cNvSpPr>
          <p:nvPr>
            <p:ph type="body" idx="1"/>
          </p:nvPr>
        </p:nvSpPr>
        <p:spPr>
          <a:xfrm>
            <a:off x="554182" y="1151195"/>
            <a:ext cx="11206269" cy="5450312"/>
          </a:xfrm>
        </p:spPr>
        <p:txBody>
          <a:bodyPr/>
          <a:lstStyle/>
          <a:p>
            <a:r>
              <a:rPr lang="en-US" altLang="zh-CN" sz="2400" b="1" dirty="0">
                <a:ea typeface="SimSun" panose="02010600030101010101" pitchFamily="2" charset="-122"/>
              </a:rPr>
              <a:t>Time-series data</a:t>
            </a:r>
            <a:r>
              <a:rPr lang="en-US" altLang="zh-CN" sz="2400" dirty="0">
                <a:ea typeface="SimSun" panose="02010600030101010101" pitchFamily="2" charset="-122"/>
              </a:rPr>
              <a:t>: Sensor data, stock markets, temporal tracking, forecasting, etc.</a:t>
            </a:r>
          </a:p>
          <a:p>
            <a:pPr lvl="1"/>
            <a:r>
              <a:rPr lang="en-US" altLang="zh-CN" sz="2400" dirty="0">
                <a:ea typeface="SimSun" panose="02010600030101010101" pitchFamily="2" charset="-122"/>
              </a:rPr>
              <a:t>Data are temporally dependent</a:t>
            </a:r>
          </a:p>
          <a:p>
            <a:pPr lvl="1"/>
            <a:r>
              <a:rPr lang="en-US" altLang="zh-CN" sz="2400" dirty="0">
                <a:ea typeface="SimSun" panose="02010600030101010101" pitchFamily="2" charset="-122"/>
              </a:rPr>
              <a:t>Time: contextual attribute; data value: behavioral attribute</a:t>
            </a:r>
          </a:p>
          <a:p>
            <a:pPr lvl="1"/>
            <a:r>
              <a:rPr lang="en-US" altLang="zh-CN" sz="2400" dirty="0">
                <a:ea typeface="SimSun" panose="02010600030101010101" pitchFamily="2" charset="-122"/>
              </a:rPr>
              <a:t>Correlation-based online analysis (e.g., online clustering of stock to find stock tickers)</a:t>
            </a:r>
          </a:p>
          <a:p>
            <a:pPr lvl="1"/>
            <a:r>
              <a:rPr lang="en-US" altLang="zh-CN" sz="2400" dirty="0">
                <a:ea typeface="SimSun" panose="02010600030101010101" pitchFamily="2" charset="-122"/>
              </a:rPr>
              <a:t>Shape-based offline analysis (e.g., cluster ECG based on overall shapes)</a:t>
            </a:r>
          </a:p>
          <a:p>
            <a:r>
              <a:rPr lang="en-US" altLang="zh-CN" sz="2400" b="1" dirty="0">
                <a:ea typeface="SimSun" panose="02010600030101010101" pitchFamily="2" charset="-122"/>
              </a:rPr>
              <a:t>Sequence data</a:t>
            </a:r>
            <a:r>
              <a:rPr lang="en-US" altLang="zh-CN" sz="2400" dirty="0">
                <a:ea typeface="SimSun" panose="02010600030101010101" pitchFamily="2" charset="-122"/>
              </a:rPr>
              <a:t>:  Weblogs, biological sequences, system command sequences</a:t>
            </a:r>
          </a:p>
          <a:p>
            <a:pPr lvl="1"/>
            <a:r>
              <a:rPr lang="en-US" altLang="zh-CN" sz="2400" dirty="0">
                <a:ea typeface="SimSun" panose="02010600030101010101" pitchFamily="2" charset="-122"/>
              </a:rPr>
              <a:t>Contextual attribute: Placement (rather than time)</a:t>
            </a:r>
          </a:p>
          <a:p>
            <a:pPr lvl="1"/>
            <a:r>
              <a:rPr lang="en-US" altLang="zh-CN" sz="2400" dirty="0">
                <a:ea typeface="SimSun" panose="02010600030101010101" pitchFamily="2" charset="-122"/>
              </a:rPr>
              <a:t>Similarity functions: Hamming distance, edit distance, longest common subsequence</a:t>
            </a:r>
          </a:p>
          <a:p>
            <a:pPr lvl="1"/>
            <a:r>
              <a:rPr lang="en-US" altLang="zh-CN" sz="2400" dirty="0">
                <a:ea typeface="SimSun" panose="02010600030101010101" pitchFamily="2" charset="-122"/>
              </a:rPr>
              <a:t>Sequence clustering: Suffix tree; generative model (e.g., Hidden Markov Model)</a:t>
            </a:r>
          </a:p>
          <a:p>
            <a:r>
              <a:rPr lang="en-US" altLang="zh-CN" sz="2400" b="1" dirty="0">
                <a:ea typeface="SimSun" panose="02010600030101010101" pitchFamily="2" charset="-122"/>
              </a:rPr>
              <a:t>Stream data</a:t>
            </a:r>
            <a:r>
              <a:rPr lang="en-US" altLang="zh-CN" sz="2400" dirty="0">
                <a:ea typeface="SimSun" panose="02010600030101010101" pitchFamily="2" charset="-122"/>
              </a:rPr>
              <a:t>: </a:t>
            </a:r>
          </a:p>
          <a:p>
            <a:pPr lvl="1"/>
            <a:r>
              <a:rPr lang="en-US" altLang="zh-CN" sz="2400" dirty="0">
                <a:ea typeface="SimSun" panose="02010600030101010101" pitchFamily="2" charset="-122"/>
              </a:rPr>
              <a:t>Real-time, evolution and concept drift, single pass algorithm</a:t>
            </a:r>
          </a:p>
          <a:p>
            <a:pPr lvl="1"/>
            <a:r>
              <a:rPr lang="en-US" altLang="zh-CN" sz="2400" dirty="0">
                <a:ea typeface="SimSun" panose="02010600030101010101" pitchFamily="2" charset="-122"/>
              </a:rPr>
              <a:t>Create efficient intermediate representation, e.g., micro-clustering</a:t>
            </a:r>
          </a:p>
        </p:txBody>
      </p:sp>
    </p:spTree>
    <p:extLst>
      <p:ext uri="{BB962C8B-B14F-4D97-AF65-F5344CB8AC3E}">
        <p14:creationId xmlns:p14="http://schemas.microsoft.com/office/powerpoint/2010/main" val="33627980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(III)</a:t>
            </a:r>
            <a:endParaRPr lang="en-US" altLang="en-US" dirty="0"/>
          </a:p>
        </p:txBody>
      </p:sp>
      <p:sp>
        <p:nvSpPr>
          <p:cNvPr id="4100" name="Rectangle 3"/>
          <p:cNvSpPr>
            <a:spLocks noGrp="1" noChangeArrowheads="1"/>
          </p:cNvSpPr>
          <p:nvPr>
            <p:ph type="body" idx="1"/>
          </p:nvPr>
        </p:nvSpPr>
        <p:spPr>
          <a:xfrm>
            <a:off x="554183" y="1142141"/>
            <a:ext cx="11115734" cy="5575529"/>
          </a:xfrm>
        </p:spPr>
        <p:txBody>
          <a:bodyPr/>
          <a:lstStyle/>
          <a:p>
            <a:pPr>
              <a:spcBef>
                <a:spcPts val="400"/>
              </a:spcBef>
            </a:pPr>
            <a:r>
              <a:rPr lang="en-US" altLang="zh-CN" sz="2400" b="1" dirty="0">
                <a:ea typeface="SimSun" panose="02010600030101010101" pitchFamily="2" charset="-122"/>
              </a:rPr>
              <a:t>Graphs and homogeneous networks </a:t>
            </a:r>
          </a:p>
          <a:p>
            <a:pPr lvl="1">
              <a:spcBef>
                <a:spcPts val="400"/>
              </a:spcBef>
            </a:pPr>
            <a:r>
              <a:rPr lang="en-US" altLang="zh-CN" sz="2400" dirty="0">
                <a:ea typeface="SimSun" panose="02010600030101010101" pitchFamily="2" charset="-122"/>
              </a:rPr>
              <a:t>Every kind of data can be represented as a graph with similarity values as edges</a:t>
            </a:r>
          </a:p>
          <a:p>
            <a:pPr lvl="1">
              <a:spcBef>
                <a:spcPts val="400"/>
              </a:spcBef>
            </a:pPr>
            <a:r>
              <a:rPr lang="en-US" altLang="zh-CN" sz="2400" dirty="0">
                <a:ea typeface="SimSun" panose="02010600030101010101" pitchFamily="2" charset="-122"/>
              </a:rPr>
              <a:t>Methods: Generative models; combinatorial algorithms (graph cuts); spectral methods; non-negative matrix factorization methods</a:t>
            </a:r>
          </a:p>
          <a:p>
            <a:pPr>
              <a:spcBef>
                <a:spcPts val="400"/>
              </a:spcBef>
            </a:pPr>
            <a:r>
              <a:rPr lang="en-US" altLang="zh-CN" sz="2400" b="1" dirty="0">
                <a:ea typeface="SimSun" panose="02010600030101010101" pitchFamily="2" charset="-122"/>
              </a:rPr>
              <a:t>Heterogeneous networks</a:t>
            </a:r>
          </a:p>
          <a:p>
            <a:pPr lvl="1">
              <a:spcBef>
                <a:spcPts val="400"/>
              </a:spcBef>
            </a:pPr>
            <a:r>
              <a:rPr lang="en-US" altLang="zh-CN" sz="2400" dirty="0">
                <a:ea typeface="SimSun" panose="02010600030101010101" pitchFamily="2" charset="-122"/>
              </a:rPr>
              <a:t>A network consists of multiple typed nodes and edges (e.g., bibliographical data)</a:t>
            </a:r>
          </a:p>
          <a:p>
            <a:pPr lvl="1">
              <a:spcBef>
                <a:spcPts val="400"/>
              </a:spcBef>
            </a:pPr>
            <a:r>
              <a:rPr lang="en-US" altLang="zh-CN" sz="2400" dirty="0">
                <a:ea typeface="SimSun" panose="02010600030101010101" pitchFamily="2" charset="-122"/>
              </a:rPr>
              <a:t>Clustering different typed nodes/links together (e.g., </a:t>
            </a:r>
            <a:r>
              <a:rPr lang="en-US" altLang="zh-CN" sz="2400" dirty="0" err="1">
                <a:ea typeface="SimSun" panose="02010600030101010101" pitchFamily="2" charset="-122"/>
              </a:rPr>
              <a:t>NetClus</a:t>
            </a:r>
            <a:r>
              <a:rPr lang="en-US" altLang="zh-CN" sz="2400" dirty="0">
                <a:ea typeface="SimSun" panose="02010600030101010101" pitchFamily="2" charset="-122"/>
              </a:rPr>
              <a:t>)</a:t>
            </a:r>
          </a:p>
          <a:p>
            <a:pPr>
              <a:spcBef>
                <a:spcPts val="400"/>
              </a:spcBef>
            </a:pPr>
            <a:r>
              <a:rPr lang="en-US" altLang="zh-CN" sz="2400" b="1" dirty="0">
                <a:ea typeface="SimSun" panose="02010600030101010101" pitchFamily="2" charset="-122"/>
              </a:rPr>
              <a:t>Uncertain data</a:t>
            </a:r>
            <a:r>
              <a:rPr lang="en-US" altLang="zh-CN" sz="2400" dirty="0">
                <a:ea typeface="SimSun" panose="02010600030101010101" pitchFamily="2" charset="-122"/>
              </a:rPr>
              <a:t>:  Noise, approximate values, multiple possible values</a:t>
            </a:r>
          </a:p>
          <a:p>
            <a:pPr lvl="1">
              <a:spcBef>
                <a:spcPts val="400"/>
              </a:spcBef>
            </a:pPr>
            <a:r>
              <a:rPr lang="en-US" altLang="zh-CN" sz="2400" dirty="0">
                <a:ea typeface="SimSun" panose="02010600030101010101" pitchFamily="2" charset="-122"/>
              </a:rPr>
              <a:t>Incorporation of probabilistic information will improve the quality of clustering</a:t>
            </a:r>
          </a:p>
          <a:p>
            <a:pPr>
              <a:spcBef>
                <a:spcPts val="400"/>
              </a:spcBef>
            </a:pPr>
            <a:r>
              <a:rPr lang="en-US" altLang="en-US" sz="2400" b="1" dirty="0">
                <a:ea typeface="SimSun" panose="02010600030101010101" pitchFamily="2" charset="-122"/>
              </a:rPr>
              <a:t>Big data</a:t>
            </a:r>
            <a:r>
              <a:rPr lang="en-US" altLang="en-US" sz="2400" dirty="0">
                <a:ea typeface="SimSun" panose="02010600030101010101" pitchFamily="2" charset="-122"/>
              </a:rPr>
              <a:t>:  Model systems may store and process very big data (e.g., weblogs)</a:t>
            </a:r>
          </a:p>
          <a:p>
            <a:pPr lvl="1">
              <a:spcBef>
                <a:spcPts val="400"/>
              </a:spcBef>
            </a:pPr>
            <a:r>
              <a:rPr lang="en-US" altLang="en-US" sz="2400" dirty="0">
                <a:ea typeface="SimSun" panose="02010600030101010101" pitchFamily="2" charset="-122"/>
              </a:rPr>
              <a:t>Ex.  Google’s </a:t>
            </a:r>
            <a:r>
              <a:rPr lang="en-US" altLang="en-US" sz="2400" dirty="0" err="1">
                <a:ea typeface="SimSun" panose="02010600030101010101" pitchFamily="2" charset="-122"/>
              </a:rPr>
              <a:t>MapReduce</a:t>
            </a:r>
            <a:r>
              <a:rPr lang="en-US" altLang="en-US" sz="2400" dirty="0">
                <a:ea typeface="SimSun" panose="02010600030101010101" pitchFamily="2" charset="-122"/>
              </a:rPr>
              <a:t> framework</a:t>
            </a:r>
          </a:p>
          <a:p>
            <a:pPr lvl="2">
              <a:spcBef>
                <a:spcPts val="400"/>
              </a:spcBef>
            </a:pPr>
            <a:r>
              <a:rPr lang="en-US" altLang="en-US" sz="2400" dirty="0">
                <a:ea typeface="SimSun" panose="02010600030101010101" pitchFamily="2" charset="-122"/>
              </a:rPr>
              <a:t>Use </a:t>
            </a:r>
            <a:r>
              <a:rPr lang="en-US" altLang="en-US" sz="2400" i="1" dirty="0">
                <a:ea typeface="SimSun" panose="02010600030101010101" pitchFamily="2" charset="-122"/>
              </a:rPr>
              <a:t>Map</a:t>
            </a:r>
            <a:r>
              <a:rPr lang="en-US" altLang="en-US" sz="2400" dirty="0">
                <a:ea typeface="SimSun" panose="02010600030101010101" pitchFamily="2" charset="-122"/>
              </a:rPr>
              <a:t> function to distribute the computation across different machines</a:t>
            </a:r>
          </a:p>
          <a:p>
            <a:pPr lvl="2">
              <a:spcBef>
                <a:spcPts val="400"/>
              </a:spcBef>
            </a:pPr>
            <a:r>
              <a:rPr lang="en-US" altLang="en-US" sz="2400" dirty="0">
                <a:ea typeface="SimSun" panose="02010600030101010101" pitchFamily="2" charset="-122"/>
              </a:rPr>
              <a:t>Use R</a:t>
            </a:r>
            <a:r>
              <a:rPr lang="en-US" altLang="en-US" sz="2400" i="1" dirty="0">
                <a:ea typeface="SimSun" panose="02010600030101010101" pitchFamily="2" charset="-122"/>
              </a:rPr>
              <a:t>educe</a:t>
            </a:r>
            <a:r>
              <a:rPr lang="en-US" altLang="en-US" sz="2400" dirty="0">
                <a:ea typeface="SimSun" panose="02010600030101010101" pitchFamily="2" charset="-122"/>
              </a:rPr>
              <a:t> function to aggregate results obtained from the Map step</a:t>
            </a:r>
            <a:endParaRPr lang="en-US" altLang="en-US" sz="2400" dirty="0"/>
          </a:p>
        </p:txBody>
      </p:sp>
    </p:spTree>
    <p:extLst>
      <p:ext uri="{BB962C8B-B14F-4D97-AF65-F5344CB8AC3E}">
        <p14:creationId xmlns:p14="http://schemas.microsoft.com/office/powerpoint/2010/main" val="465522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a:solidFill>
                  <a:prstClr val="black"/>
                </a:solidFill>
              </a:rPr>
              <a:t>User Insights and Interactions in Clustering</a:t>
            </a:r>
          </a:p>
        </p:txBody>
      </p:sp>
      <p:sp>
        <p:nvSpPr>
          <p:cNvPr id="4100" name="Rectangle 3"/>
          <p:cNvSpPr>
            <a:spLocks noGrp="1" noChangeArrowheads="1"/>
          </p:cNvSpPr>
          <p:nvPr>
            <p:ph type="body" idx="1"/>
          </p:nvPr>
        </p:nvSpPr>
        <p:spPr>
          <a:xfrm>
            <a:off x="576039" y="1169668"/>
            <a:ext cx="10901377" cy="5450312"/>
          </a:xfrm>
        </p:spPr>
        <p:txBody>
          <a:bodyPr/>
          <a:lstStyle/>
          <a:p>
            <a:pPr>
              <a:lnSpc>
                <a:spcPct val="110000"/>
              </a:lnSpc>
            </a:pPr>
            <a:r>
              <a:rPr lang="en-US" altLang="zh-CN" sz="2400" b="1" dirty="0">
                <a:ea typeface="SimSun" panose="02010600030101010101" pitchFamily="2" charset="-122"/>
              </a:rPr>
              <a:t>Visual insights</a:t>
            </a:r>
            <a:r>
              <a:rPr lang="en-US" altLang="zh-CN" sz="2400" dirty="0">
                <a:ea typeface="SimSun" panose="02010600030101010101" pitchFamily="2" charset="-122"/>
              </a:rPr>
              <a:t>: </a:t>
            </a:r>
            <a:r>
              <a:rPr lang="en-US" sz="2400" dirty="0"/>
              <a:t>One picture is worth a thousand words</a:t>
            </a:r>
            <a:endParaRPr lang="en-US" altLang="zh-CN" sz="2400" dirty="0">
              <a:ea typeface="SimSun" panose="02010600030101010101" pitchFamily="2" charset="-122"/>
            </a:endParaRPr>
          </a:p>
          <a:p>
            <a:pPr lvl="1">
              <a:lnSpc>
                <a:spcPct val="110000"/>
              </a:lnSpc>
            </a:pPr>
            <a:r>
              <a:rPr lang="en-US" altLang="zh-CN" sz="2400" dirty="0">
                <a:ea typeface="SimSun" panose="02010600030101010101" pitchFamily="2" charset="-122"/>
              </a:rPr>
              <a:t>Human eyes: High-speed processor linking with a rich knowledge-base </a:t>
            </a:r>
          </a:p>
          <a:p>
            <a:pPr lvl="1">
              <a:lnSpc>
                <a:spcPct val="110000"/>
              </a:lnSpc>
            </a:pPr>
            <a:r>
              <a:rPr lang="en-US" altLang="zh-CN" sz="2400" dirty="0">
                <a:ea typeface="SimSun" panose="02010600030101010101" pitchFamily="2" charset="-122"/>
              </a:rPr>
              <a:t>A human can provide intuitive insights; HD-eye: visualizing HD clusters</a:t>
            </a:r>
          </a:p>
          <a:p>
            <a:pPr>
              <a:lnSpc>
                <a:spcPct val="110000"/>
              </a:lnSpc>
            </a:pPr>
            <a:r>
              <a:rPr lang="en-US" altLang="zh-CN" sz="2400" b="1" dirty="0">
                <a:ea typeface="SimSun" panose="02010600030101010101" pitchFamily="2" charset="-122"/>
              </a:rPr>
              <a:t>Semi-supervised insights</a:t>
            </a:r>
            <a:r>
              <a:rPr lang="en-US" altLang="zh-CN" sz="2400" dirty="0">
                <a:ea typeface="SimSun" panose="02010600030101010101" pitchFamily="2" charset="-122"/>
              </a:rPr>
              <a:t>: Passing user’s insights or intention to system</a:t>
            </a:r>
          </a:p>
          <a:p>
            <a:pPr lvl="1">
              <a:lnSpc>
                <a:spcPct val="110000"/>
              </a:lnSpc>
            </a:pPr>
            <a:r>
              <a:rPr lang="en-US" altLang="zh-CN" sz="2400" dirty="0">
                <a:ea typeface="SimSun" panose="02010600030101010101" pitchFamily="2" charset="-122"/>
              </a:rPr>
              <a:t>User-seeding: A user provides a number of labeled examples, approximately representing categories of interest</a:t>
            </a:r>
          </a:p>
          <a:p>
            <a:pPr>
              <a:lnSpc>
                <a:spcPct val="110000"/>
              </a:lnSpc>
            </a:pPr>
            <a:r>
              <a:rPr lang="en-US" altLang="zh-CN" sz="2400" b="1" dirty="0">
                <a:ea typeface="SimSun" panose="02010600030101010101" pitchFamily="2" charset="-122"/>
              </a:rPr>
              <a:t>Multi-view and ensemble-based insights</a:t>
            </a:r>
          </a:p>
          <a:p>
            <a:pPr lvl="1">
              <a:lnSpc>
                <a:spcPct val="110000"/>
              </a:lnSpc>
            </a:pPr>
            <a:r>
              <a:rPr lang="en-US" altLang="zh-CN" sz="2400" dirty="0">
                <a:ea typeface="SimSun" panose="02010600030101010101" pitchFamily="2" charset="-122"/>
              </a:rPr>
              <a:t>Multi-view clustering: Multiple </a:t>
            </a:r>
            <a:r>
              <a:rPr lang="en-US" altLang="zh-CN" sz="2400" dirty="0" err="1">
                <a:ea typeface="SimSun" panose="02010600030101010101" pitchFamily="2" charset="-122"/>
              </a:rPr>
              <a:t>clusterings</a:t>
            </a:r>
            <a:r>
              <a:rPr lang="en-US" altLang="zh-CN" sz="2400" dirty="0">
                <a:ea typeface="SimSun" panose="02010600030101010101" pitchFamily="2" charset="-122"/>
              </a:rPr>
              <a:t> represent different perspectives</a:t>
            </a:r>
          </a:p>
          <a:p>
            <a:pPr lvl="1">
              <a:lnSpc>
                <a:spcPct val="110000"/>
              </a:lnSpc>
            </a:pPr>
            <a:r>
              <a:rPr lang="en-US" altLang="zh-CN" sz="2400" dirty="0">
                <a:ea typeface="SimSun" panose="02010600030101010101" pitchFamily="2" charset="-122"/>
              </a:rPr>
              <a:t>Multiple clustering results can be </a:t>
            </a:r>
            <a:r>
              <a:rPr lang="en-US" altLang="zh-CN" sz="2400" dirty="0" err="1">
                <a:ea typeface="SimSun" panose="02010600030101010101" pitchFamily="2" charset="-122"/>
              </a:rPr>
              <a:t>ensembled</a:t>
            </a:r>
            <a:r>
              <a:rPr lang="en-US" altLang="zh-CN" sz="2400" dirty="0">
                <a:ea typeface="SimSun" panose="02010600030101010101" pitchFamily="2" charset="-122"/>
              </a:rPr>
              <a:t> to provide a more robust solution </a:t>
            </a:r>
          </a:p>
          <a:p>
            <a:pPr>
              <a:lnSpc>
                <a:spcPct val="110000"/>
              </a:lnSpc>
            </a:pPr>
            <a:r>
              <a:rPr lang="en-US" altLang="zh-CN" sz="2400" b="1" dirty="0">
                <a:ea typeface="SimSun" panose="02010600030101010101" pitchFamily="2" charset="-122"/>
              </a:rPr>
              <a:t>Validation-based insights</a:t>
            </a:r>
            <a:r>
              <a:rPr lang="en-US" altLang="zh-CN" sz="2400" dirty="0">
                <a:ea typeface="SimSun" panose="02010600030101010101" pitchFamily="2" charset="-122"/>
              </a:rPr>
              <a:t>: Evaluation of the quality of clusters generated</a:t>
            </a:r>
          </a:p>
          <a:p>
            <a:pPr lvl="1">
              <a:lnSpc>
                <a:spcPct val="110000"/>
              </a:lnSpc>
            </a:pPr>
            <a:r>
              <a:rPr lang="en-US" altLang="zh-CN" sz="2400" dirty="0">
                <a:ea typeface="SimSun" panose="02010600030101010101" pitchFamily="2" charset="-122"/>
              </a:rPr>
              <a:t>May use case studies, specific measures, or pre-existing labels</a:t>
            </a:r>
          </a:p>
        </p:txBody>
      </p:sp>
    </p:spTree>
    <p:extLst>
      <p:ext uri="{BB962C8B-B14F-4D97-AF65-F5344CB8AC3E}">
        <p14:creationId xmlns:p14="http://schemas.microsoft.com/office/powerpoint/2010/main" val="20306528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24247</TotalTime>
  <Words>11275</Words>
  <Application>Microsoft Macintosh PowerPoint</Application>
  <PresentationFormat>Widescreen</PresentationFormat>
  <Paragraphs>1701</Paragraphs>
  <Slides>117</Slides>
  <Notes>101</Notes>
  <HiddenSlides>7</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4</vt:i4>
      </vt:variant>
      <vt:variant>
        <vt:lpstr>Slide Titles</vt:lpstr>
      </vt:variant>
      <vt:variant>
        <vt:i4>117</vt:i4>
      </vt:variant>
    </vt:vector>
  </HeadingPairs>
  <TitlesOfParts>
    <vt:vector size="137" baseType="lpstr">
      <vt:lpstr>Berlin Sans FB Demi</vt:lpstr>
      <vt:lpstr>Dotum</vt:lpstr>
      <vt:lpstr>Gulim</vt:lpstr>
      <vt:lpstr>PMingLiU</vt:lpstr>
      <vt:lpstr>宋体</vt:lpstr>
      <vt:lpstr>宋体</vt:lpstr>
      <vt:lpstr>Small Fonts</vt:lpstr>
      <vt:lpstr>Abadi MT Condensed Extra Bold</vt:lpstr>
      <vt:lpstr>Arial</vt:lpstr>
      <vt:lpstr>Calibri</vt:lpstr>
      <vt:lpstr>Cambria Math</vt:lpstr>
      <vt:lpstr>Symbol</vt:lpstr>
      <vt:lpstr>Tahoma</vt:lpstr>
      <vt:lpstr>Times New Roman</vt:lpstr>
      <vt:lpstr>Wingdings</vt:lpstr>
      <vt:lpstr>Retrospect</vt:lpstr>
      <vt:lpstr>Equation</vt:lpstr>
      <vt:lpstr>SmartDraw</vt:lpstr>
      <vt:lpstr>Worksheet</vt:lpstr>
      <vt:lpstr>Document</vt:lpstr>
      <vt:lpstr>CS 412 Intro. to Data Mining</vt:lpstr>
      <vt:lpstr>Chapter 10. Cluster Analysis: Basic Concepts and Methods</vt:lpstr>
      <vt:lpstr>Cluster Analysis: An Introduction</vt:lpstr>
      <vt:lpstr>What Is Cluster Analysis?</vt:lpstr>
      <vt:lpstr>What Is Good Clustering?</vt:lpstr>
      <vt:lpstr>Cluster Analysis: Applications</vt:lpstr>
      <vt:lpstr>Considerations for Cluster Analysis</vt:lpstr>
      <vt:lpstr>Requirements and Challenges</vt:lpstr>
      <vt:lpstr>Chapter 10. Cluster Analysis: Basic Concepts and Methods</vt:lpstr>
      <vt:lpstr>Partitioning-Based Clustering Methods</vt:lpstr>
      <vt:lpstr>Partitioning Algorithms: Basic Concepts</vt:lpstr>
      <vt:lpstr>The K-Means Clustering Method </vt:lpstr>
      <vt:lpstr>Example: K-Means Clustering</vt:lpstr>
      <vt:lpstr>Discussion on the K-Means Method</vt:lpstr>
      <vt:lpstr>Variations of K-Means</vt:lpstr>
      <vt:lpstr>Poor Initialization in K-Means May Lead to Poor Clustering</vt:lpstr>
      <vt:lpstr>Initialization of K-Means: Problem and Solution</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Kernel k-means</vt:lpstr>
      <vt:lpstr>Kernel k-means</vt:lpstr>
      <vt:lpstr>Kernel k-means</vt:lpstr>
      <vt:lpstr>Example: Kernel K-Means Clustering</vt:lpstr>
      <vt:lpstr>Chapter 10. Cluster Analysis: Basic Concepts and Methods</vt:lpstr>
      <vt:lpstr>Hierarchical Clustering Methods</vt:lpstr>
      <vt:lpstr>Hierarchical Clustering: Basic Concepts</vt:lpstr>
      <vt:lpstr>Dendrogram: Shows How Clusters are Merged</vt:lpstr>
      <vt:lpstr>Agglomerative Clustering Algorithm</vt:lpstr>
      <vt:lpstr>Single Link vs. Complete Link in Hierarchical Clustering</vt:lpstr>
      <vt:lpstr>Agglomerative Clustering: Average vs. Centroid Links</vt:lpstr>
      <vt:lpstr>Agglomerative Clustering: Example of Single Link</vt:lpstr>
      <vt:lpstr>Agglomerative Clustering: Example of Single Link</vt:lpstr>
      <vt:lpstr>Agglomerative Clustering: Example of Single Link</vt:lpstr>
      <vt:lpstr>Agglomerative Clustering: Example of Single Link</vt:lpstr>
      <vt:lpstr>Agglomerative Clustering: Example of Single Link</vt:lpstr>
      <vt:lpstr>Comparison of different linkage methods</vt:lpstr>
      <vt:lpstr>Divisive Clustering</vt:lpstr>
      <vt:lpstr>More on Algorithm Design for Divisive Clustering</vt:lpstr>
      <vt:lpstr>Extensions to Hierarchical Clustering</vt:lpstr>
      <vt:lpstr>Chapter 10. Cluster Analysis: Basic Concepts and Methods</vt:lpstr>
      <vt:lpstr>Gaussian Distribution</vt:lpstr>
      <vt:lpstr>Generative Model</vt:lpstr>
      <vt:lpstr>Gaussian Mixture Model</vt:lpstr>
      <vt:lpstr>Gaussian Mixture Model</vt:lpstr>
      <vt:lpstr>Chapter 10. Cluster Analysis: Basic Concepts and Methods</vt:lpstr>
      <vt:lpstr>Density-Based and Grid-Based Clustering Methods</vt:lpstr>
      <vt:lpstr>Density-Based Clustering Methods</vt:lpstr>
      <vt:lpstr>DBSCAN: A Density-Based Spatial Clustering Algorithm</vt:lpstr>
      <vt:lpstr>DBSCAN: Density-Reachable and Density-Connected</vt:lpstr>
      <vt:lpstr>DBSCAN: The Algorithm</vt:lpstr>
      <vt:lpstr>DBSCAN Is Sensitive to the Setting of Parameters</vt:lpstr>
      <vt:lpstr>Grid-Based Clustering Methods </vt:lpstr>
      <vt:lpstr>STING: A Statistical Information Grid Approach</vt:lpstr>
      <vt:lpstr>Query Processing in STING and Its Analysis</vt:lpstr>
      <vt:lpstr>CLIQUE: Grid-Based Subspace Clustering</vt:lpstr>
      <vt:lpstr>CLIQUE: SubSpace Clustering with Aprori Pruning</vt:lpstr>
      <vt:lpstr>Major Steps of the CLIQUE Algorithm</vt:lpstr>
      <vt:lpstr>Additional Comments on CLIQUE</vt:lpstr>
      <vt:lpstr>Chapter 10. Cluster Analysis: Basic Concepts and Methods</vt:lpstr>
      <vt:lpstr>Clustering Validation</vt:lpstr>
      <vt:lpstr> Clustering Validation and Assessment</vt:lpstr>
      <vt:lpstr>Measuring Clustering Quality</vt:lpstr>
      <vt:lpstr>Measuring Clustering Quality: External Methods </vt:lpstr>
      <vt:lpstr>Commonly Used External Measures</vt:lpstr>
      <vt:lpstr>Matching-Based Measures (I):  Purity vs. Maximum Matching</vt:lpstr>
      <vt:lpstr>Matching-Based Measures (II): F-Measure</vt:lpstr>
      <vt:lpstr>Entropy-Based Measures (I): Conditional Entropy</vt:lpstr>
      <vt:lpstr>Entropy-Based Measures (II):  Normalized Mutual Information (NMI)</vt:lpstr>
      <vt:lpstr>Pairwise Measures: Four Possibilities for Truth Assignment</vt:lpstr>
      <vt:lpstr>Pairwise Measures: Jaccard Coefficient and Rand Statistic</vt:lpstr>
      <vt:lpstr>Internal Measures (I): BetaCV Measure</vt:lpstr>
      <vt:lpstr>Internal Measures (II): Normalized Cut and Modularity</vt:lpstr>
      <vt:lpstr>Relative Measure</vt:lpstr>
      <vt:lpstr>Cluster Stability</vt:lpstr>
      <vt:lpstr>Other Methods for Finding K, the Number of Clusters</vt:lpstr>
      <vt:lpstr>Clustering Tendency: Whether the Data Contains Inherent Grouping Structure</vt:lpstr>
      <vt:lpstr>Testing Clustering Tendency: A Spatial Histogram Approach</vt:lpstr>
      <vt:lpstr>Chapter 10. Cluster Analysis: Basic Concepts and Methods</vt:lpstr>
      <vt:lpstr>Summary</vt:lpstr>
      <vt:lpstr>References: (I) Cluster Analysis: An Introduction</vt:lpstr>
      <vt:lpstr>References: (II) Partitioning Methods </vt:lpstr>
      <vt:lpstr>References: (III) Hierarchical Methods </vt:lpstr>
      <vt:lpstr>References: (IV) Density- and Grid-Based Methods </vt:lpstr>
      <vt:lpstr>References: (IV) Evaluation of Clustering </vt:lpstr>
      <vt:lpstr>PowerPoint Presentation</vt:lpstr>
      <vt:lpstr>PowerPoint Presentation</vt:lpstr>
      <vt:lpstr>Cluster Analysis: A Multi-Dimensional Categorization</vt:lpstr>
      <vt:lpstr>Typical Clustering Methodologies (I)</vt:lpstr>
      <vt:lpstr>Typical Clustering Methodologies (II)</vt:lpstr>
      <vt:lpstr>Clustering Different Types of Data (I)</vt:lpstr>
      <vt:lpstr>Clustering Different Types of Data (II)</vt:lpstr>
      <vt:lpstr>Clustering Different Types of Data (III)</vt:lpstr>
      <vt:lpstr>User Insights and Interactions in Clustering</vt:lpstr>
      <vt:lpstr>BIRCH (Balanced Iterative Reducing and Clustering Using Hierarchies)</vt:lpstr>
      <vt:lpstr>Clustering Feature Vector in BIRCH</vt:lpstr>
      <vt:lpstr>Measures of Cluster: Centroid, Radius and Diameter</vt:lpstr>
      <vt:lpstr>The CF Tree Structure in BIRCH</vt:lpstr>
      <vt:lpstr>BIRCH: A Scalable and Flexible Clustering Method</vt:lpstr>
      <vt:lpstr>CURE: Clustering Using Representatives</vt:lpstr>
      <vt:lpstr>CHAMELEON: Hierarchical Clustering Using Dynamic Modeling  </vt:lpstr>
      <vt:lpstr>Overall Framework of CHAMELEON</vt:lpstr>
      <vt:lpstr>KNN Graphs and Interconnectivity</vt:lpstr>
      <vt:lpstr>Relative Closeness &amp; Merge of Sub-Clusters</vt:lpstr>
      <vt:lpstr>CHAMELEON: Clustering Complex Objects</vt:lpstr>
      <vt:lpstr>Probabilistic Hierarchical Clustering</vt:lpstr>
      <vt:lpstr>Generative Model</vt:lpstr>
      <vt:lpstr>Gaussian Distribution</vt:lpstr>
      <vt:lpstr>A Probabilistic Hierarchical Clustering Algorithm</vt:lpstr>
      <vt:lpstr>OPTICS: Ordering Points To Identify Clustering Structure</vt:lpstr>
      <vt:lpstr>OPTICS: An Extension from DBSCAN</vt:lpstr>
      <vt:lpstr>OPTICS: Finding Hierarchically Nested Clustering Structures </vt:lpstr>
    </vt:vector>
  </TitlesOfParts>
  <Company>UIUC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Zheng, Kaiqi</cp:lastModifiedBy>
  <cp:revision>1017</cp:revision>
  <cp:lastPrinted>2015-09-24T15:46:10Z</cp:lastPrinted>
  <dcterms:created xsi:type="dcterms:W3CDTF">2014-06-02T15:06:14Z</dcterms:created>
  <dcterms:modified xsi:type="dcterms:W3CDTF">2018-12-10T15:50:01Z</dcterms:modified>
</cp:coreProperties>
</file>